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2" r:id="rId16"/>
    <p:sldId id="275" r:id="rId17"/>
    <p:sldId id="276" r:id="rId18"/>
    <p:sldId id="277" r:id="rId19"/>
    <p:sldId id="278" r:id="rId20"/>
    <p:sldId id="279" r:id="rId21"/>
    <p:sldId id="280" r:id="rId22"/>
    <p:sldId id="281" r:id="rId23"/>
    <p:sldId id="282" r:id="rId24"/>
  </p:sldIdLst>
  <p:sldSz cx="9144000" cy="6858000" type="screen4x3"/>
  <p:notesSz cx="9144000" cy="6858000"/>
  <p:embeddedFontLst>
    <p:embeddedFont>
      <p:font typeface="Constantia" panose="02030602050306030303" pitchFamily="18" charset="0"/>
      <p:regular r:id="rId26"/>
      <p:bold r:id="rId27"/>
      <p:italic r:id="rId28"/>
      <p:boldItalic r:id="rId29"/>
    </p:embeddedFont>
    <p:embeddedFont>
      <p:font typeface="Garamond" panose="02020404030301010803" pitchFamily="18"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g6Sk7PILDVuaGy2+5xNgmOeOuqZ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6586A4-24A1-40B3-8E4B-B050B6568ECA}">
  <a:tblStyle styleId="{366586A4-24A1-40B3-8E4B-B050B6568EC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740" y="23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42"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5180013" y="6513513"/>
            <a:ext cx="3962400" cy="3429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3" name="Google Shape;73;p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p1:notes"/>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34: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2" name="Google Shape;182;p3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34:notes"/>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51521e4098_0_14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51521e4098_0_14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6" name="Google Shape;196;g351521e4098_0_146:notes"/>
          <p:cNvSpPr txBox="1">
            <a:spLocks noGrp="1"/>
          </p:cNvSpPr>
          <p:nvPr>
            <p:ph type="sldNum" idx="12"/>
          </p:nvPr>
        </p:nvSpPr>
        <p:spPr>
          <a:xfrm>
            <a:off x="5180013" y="6513513"/>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11</a:t>
            </a:fld>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4" name="Google Shape;204;p1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1:notes"/>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28" name="Google Shape;228;p1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3:notes"/>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1521e4098_0_15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1521e4098_0_15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9" name="Google Shape;239;g351521e4098_0_154:notes"/>
          <p:cNvSpPr txBox="1">
            <a:spLocks noGrp="1"/>
          </p:cNvSpPr>
          <p:nvPr>
            <p:ph type="sldNum" idx="12"/>
          </p:nvPr>
        </p:nvSpPr>
        <p:spPr>
          <a:xfrm>
            <a:off x="5180013" y="6513513"/>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14</a:t>
            </a:fld>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51521e4098_0_20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51521e4098_0_20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6" name="Google Shape;256;g351521e4098_0_201:notes"/>
          <p:cNvSpPr txBox="1">
            <a:spLocks noGrp="1"/>
          </p:cNvSpPr>
          <p:nvPr>
            <p:ph type="sldNum" idx="12"/>
          </p:nvPr>
        </p:nvSpPr>
        <p:spPr>
          <a:xfrm>
            <a:off x="5180013" y="6513513"/>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15</a:t>
            </a:fld>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6: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80" name="Google Shape;280;p1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6:notes"/>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51521e4098_0_11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51521e4098_0_11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4" name="Google Shape;294;g351521e4098_0_116:notes"/>
          <p:cNvSpPr txBox="1">
            <a:spLocks noGrp="1"/>
          </p:cNvSpPr>
          <p:nvPr>
            <p:ph type="sldNum" idx="12"/>
          </p:nvPr>
        </p:nvSpPr>
        <p:spPr>
          <a:xfrm>
            <a:off x="5180013" y="6513513"/>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17</a:t>
            </a:fld>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51521e4098_0_12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51521e4098_0_12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2" name="Google Shape;302;g351521e4098_0_122:notes"/>
          <p:cNvSpPr txBox="1">
            <a:spLocks noGrp="1"/>
          </p:cNvSpPr>
          <p:nvPr>
            <p:ph type="sldNum" idx="12"/>
          </p:nvPr>
        </p:nvSpPr>
        <p:spPr>
          <a:xfrm>
            <a:off x="5180013" y="6513513"/>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18</a:t>
            </a:fld>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51521e4098_0_102: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09" name="Google Shape;309;g351521e4098_0_10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g351521e4098_0_102:notes"/>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8" name="Google Shape;88;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2:notes"/>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51521e4098_0_12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51521e4098_0_12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4" name="Google Shape;324;g351521e4098_0_128:notes"/>
          <p:cNvSpPr txBox="1">
            <a:spLocks noGrp="1"/>
          </p:cNvSpPr>
          <p:nvPr>
            <p:ph type="sldNum" idx="12"/>
          </p:nvPr>
        </p:nvSpPr>
        <p:spPr>
          <a:xfrm>
            <a:off x="5180013" y="6513513"/>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20</a:t>
            </a:fld>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51521e4098_0_13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51521e4098_0_13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4" name="Google Shape;334;g351521e4098_0_138:notes"/>
          <p:cNvSpPr txBox="1">
            <a:spLocks noGrp="1"/>
          </p:cNvSpPr>
          <p:nvPr>
            <p:ph type="sldNum" idx="12"/>
          </p:nvPr>
        </p:nvSpPr>
        <p:spPr>
          <a:xfrm>
            <a:off x="5180013" y="6513513"/>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21</a:t>
            </a:fld>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7: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42" name="Google Shape;342;p2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27:notes"/>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9: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53" name="Google Shape;353;p2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p29:notes"/>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9" name="Google Shape;99;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3:notes"/>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2" name="Google Shape;112;p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4:notes"/>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p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5:notes"/>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4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0: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38" name="Google Shape;138;p3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30:notes"/>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4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9" name="Google Shape;149;p3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31:notes"/>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4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32: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0" name="Google Shape;160;p3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32:notes"/>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4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33: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1" name="Google Shape;171;p3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33:notes"/>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SzPts val="14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13"/>
        <p:cNvGrpSpPr/>
        <p:nvPr/>
      </p:nvGrpSpPr>
      <p:grpSpPr>
        <a:xfrm>
          <a:off x="0" y="0"/>
          <a:ext cx="0" cy="0"/>
          <a:chOff x="0" y="0"/>
          <a:chExt cx="0" cy="0"/>
        </a:xfrm>
      </p:grpSpPr>
      <p:sp>
        <p:nvSpPr>
          <p:cNvPr id="14" name="Google Shape;14;g3482e301300_0_45"/>
          <p:cNvSpPr txBox="1">
            <a:spLocks noGrp="1"/>
          </p:cNvSpPr>
          <p:nvPr>
            <p:ph type="ctrTitle"/>
          </p:nvPr>
        </p:nvSpPr>
        <p:spPr>
          <a:xfrm>
            <a:off x="685800" y="2125980"/>
            <a:ext cx="7772400" cy="1440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g3482e301300_0_45"/>
          <p:cNvSpPr txBox="1">
            <a:spLocks noGrp="1"/>
          </p:cNvSpPr>
          <p:nvPr>
            <p:ph type="subTitle" idx="1"/>
          </p:nvPr>
        </p:nvSpPr>
        <p:spPr>
          <a:xfrm>
            <a:off x="1371600" y="3840480"/>
            <a:ext cx="6400800" cy="1714500"/>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SzPts val="1800"/>
              <a:buNone/>
              <a:defRPr/>
            </a:lvl1pPr>
            <a:lvl2pPr lvl="1" algn="l">
              <a:lnSpc>
                <a:spcPct val="115000"/>
              </a:lnSpc>
              <a:spcBef>
                <a:spcPts val="1200"/>
              </a:spcBef>
              <a:spcAft>
                <a:spcPts val="0"/>
              </a:spcAft>
              <a:buSzPts val="1400"/>
              <a:buNone/>
              <a:defRPr/>
            </a:lvl2pPr>
            <a:lvl3pPr lvl="2" algn="l">
              <a:lnSpc>
                <a:spcPct val="115000"/>
              </a:lnSpc>
              <a:spcBef>
                <a:spcPts val="1200"/>
              </a:spcBef>
              <a:spcAft>
                <a:spcPts val="0"/>
              </a:spcAft>
              <a:buSzPts val="1400"/>
              <a:buNone/>
              <a:defRPr/>
            </a:lvl3pPr>
            <a:lvl4pPr lvl="3" algn="l">
              <a:lnSpc>
                <a:spcPct val="115000"/>
              </a:lnSpc>
              <a:spcBef>
                <a:spcPts val="1200"/>
              </a:spcBef>
              <a:spcAft>
                <a:spcPts val="0"/>
              </a:spcAft>
              <a:buSzPts val="1400"/>
              <a:buNone/>
              <a:defRPr/>
            </a:lvl4pPr>
            <a:lvl5pPr lvl="4" algn="l">
              <a:lnSpc>
                <a:spcPct val="115000"/>
              </a:lnSpc>
              <a:spcBef>
                <a:spcPts val="1200"/>
              </a:spcBef>
              <a:spcAft>
                <a:spcPts val="0"/>
              </a:spcAft>
              <a:buSzPts val="1400"/>
              <a:buNone/>
              <a:defRPr/>
            </a:lvl5pPr>
            <a:lvl6pPr lvl="5" algn="l">
              <a:lnSpc>
                <a:spcPct val="115000"/>
              </a:lnSpc>
              <a:spcBef>
                <a:spcPts val="1200"/>
              </a:spcBef>
              <a:spcAft>
                <a:spcPts val="0"/>
              </a:spcAft>
              <a:buSzPts val="1400"/>
              <a:buNone/>
              <a:defRPr/>
            </a:lvl6pPr>
            <a:lvl7pPr lvl="6" algn="l">
              <a:lnSpc>
                <a:spcPct val="115000"/>
              </a:lnSpc>
              <a:spcBef>
                <a:spcPts val="1200"/>
              </a:spcBef>
              <a:spcAft>
                <a:spcPts val="0"/>
              </a:spcAft>
              <a:buSzPts val="1400"/>
              <a:buNone/>
              <a:defRPr/>
            </a:lvl7pPr>
            <a:lvl8pPr lvl="7" algn="l">
              <a:lnSpc>
                <a:spcPct val="115000"/>
              </a:lnSpc>
              <a:spcBef>
                <a:spcPts val="1200"/>
              </a:spcBef>
              <a:spcAft>
                <a:spcPts val="0"/>
              </a:spcAft>
              <a:buSzPts val="1400"/>
              <a:buNone/>
              <a:defRPr/>
            </a:lvl8pPr>
            <a:lvl9pPr lvl="8" algn="l">
              <a:lnSpc>
                <a:spcPct val="115000"/>
              </a:lnSpc>
              <a:spcBef>
                <a:spcPts val="1200"/>
              </a:spcBef>
              <a:spcAft>
                <a:spcPts val="1200"/>
              </a:spcAft>
              <a:buSzPts val="1400"/>
              <a:buNone/>
              <a:defRPr/>
            </a:lvl9pPr>
          </a:lstStyle>
          <a:p>
            <a:endParaRPr/>
          </a:p>
        </p:txBody>
      </p:sp>
      <p:sp>
        <p:nvSpPr>
          <p:cNvPr id="16" name="Google Shape;16;g3482e301300_0_45"/>
          <p:cNvSpPr txBox="1">
            <a:spLocks noGrp="1"/>
          </p:cNvSpPr>
          <p:nvPr>
            <p:ph type="ftr" idx="11"/>
          </p:nvPr>
        </p:nvSpPr>
        <p:spPr>
          <a:xfrm>
            <a:off x="3108960" y="6377940"/>
            <a:ext cx="2926200" cy="3429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7" name="Google Shape;17;g3482e301300_0_45"/>
          <p:cNvSpPr txBox="1">
            <a:spLocks noGrp="1"/>
          </p:cNvSpPr>
          <p:nvPr>
            <p:ph type="dt" idx="10"/>
          </p:nvPr>
        </p:nvSpPr>
        <p:spPr>
          <a:xfrm>
            <a:off x="457200" y="6377940"/>
            <a:ext cx="210300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8" name="Google Shape;18;g3482e301300_0_45"/>
          <p:cNvSpPr txBox="1">
            <a:spLocks noGrp="1"/>
          </p:cNvSpPr>
          <p:nvPr>
            <p:ph type="sldNum" idx="12"/>
          </p:nvPr>
        </p:nvSpPr>
        <p:spPr>
          <a:xfrm>
            <a:off x="8485361" y="6536393"/>
            <a:ext cx="240000" cy="184800"/>
          </a:xfrm>
          <a:prstGeom prst="rect">
            <a:avLst/>
          </a:prstGeom>
          <a:noFill/>
          <a:ln>
            <a:noFill/>
          </a:ln>
        </p:spPr>
        <p:txBody>
          <a:bodyPr spcFirstLastPara="1" wrap="square" lIns="0" tIns="0" rIns="0" bIns="0" anchor="t" anchorCtr="0">
            <a:spAutoFit/>
          </a:bodyPr>
          <a:lstStyle>
            <a:lvl1pPr marL="38100" marR="0" lvl="0"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1pPr>
            <a:lvl2pPr marL="38100" marR="0" lvl="1"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2pPr>
            <a:lvl3pPr marL="38100" marR="0" lvl="2"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3pPr>
            <a:lvl4pPr marL="38100" marR="0" lvl="3"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4pPr>
            <a:lvl5pPr marL="38100" marR="0" lvl="4"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5pPr>
            <a:lvl6pPr marL="38100" marR="0" lvl="5"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6pPr>
            <a:lvl7pPr marL="38100" marR="0" lvl="6"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7pPr>
            <a:lvl8pPr marL="38100" marR="0" lvl="7"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8pPr>
            <a:lvl9pPr marL="38100" marR="0" lvl="8"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9pPr>
          </a:lstStyle>
          <a:p>
            <a:pPr marL="38100" lvl="0" indent="0" algn="l"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g3482e301300_0_27"/>
          <p:cNvSpPr txBox="1">
            <a:spLocks noGrp="1"/>
          </p:cNvSpPr>
          <p:nvPr>
            <p:ph type="title"/>
          </p:nvPr>
        </p:nvSpPr>
        <p:spPr>
          <a:xfrm>
            <a:off x="490250" y="600200"/>
            <a:ext cx="6367800" cy="54543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55" name="Google Shape;55;g3482e301300_0_2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g3482e301300_0_30"/>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8" name="Google Shape;58;g3482e301300_0_30"/>
          <p:cNvSpPr txBox="1">
            <a:spLocks noGrp="1"/>
          </p:cNvSpPr>
          <p:nvPr>
            <p:ph type="title"/>
          </p:nvPr>
        </p:nvSpPr>
        <p:spPr>
          <a:xfrm>
            <a:off x="265500" y="1644233"/>
            <a:ext cx="4045200" cy="1976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9" name="Google Shape;59;g3482e301300_0_30"/>
          <p:cNvSpPr txBox="1">
            <a:spLocks noGrp="1"/>
          </p:cNvSpPr>
          <p:nvPr>
            <p:ph type="subTitle" idx="1"/>
          </p:nvPr>
        </p:nvSpPr>
        <p:spPr>
          <a:xfrm>
            <a:off x="265500" y="3737433"/>
            <a:ext cx="4045200" cy="16467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0" name="Google Shape;60;g3482e301300_0_30"/>
          <p:cNvSpPr txBox="1">
            <a:spLocks noGrp="1"/>
          </p:cNvSpPr>
          <p:nvPr>
            <p:ph type="body" idx="2"/>
          </p:nvPr>
        </p:nvSpPr>
        <p:spPr>
          <a:xfrm>
            <a:off x="4939500" y="965433"/>
            <a:ext cx="3837000" cy="49269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1" name="Google Shape;61;g3482e301300_0_3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sp>
        <p:nvSpPr>
          <p:cNvPr id="63" name="Google Shape;63;g3482e301300_0_36"/>
          <p:cNvSpPr txBox="1">
            <a:spLocks noGrp="1"/>
          </p:cNvSpPr>
          <p:nvPr>
            <p:ph type="body" idx="1"/>
          </p:nvPr>
        </p:nvSpPr>
        <p:spPr>
          <a:xfrm>
            <a:off x="311700" y="5640767"/>
            <a:ext cx="5998800" cy="8067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64" name="Google Shape;64;g3482e301300_0_3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g3482e301300_0_39"/>
          <p:cNvSpPr txBox="1">
            <a:spLocks noGrp="1"/>
          </p:cNvSpPr>
          <p:nvPr>
            <p:ph type="title" hasCustomPrompt="1"/>
          </p:nvPr>
        </p:nvSpPr>
        <p:spPr>
          <a:xfrm>
            <a:off x="311700" y="1474833"/>
            <a:ext cx="8520600" cy="26181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7" name="Google Shape;67;g3482e301300_0_39"/>
          <p:cNvSpPr txBox="1">
            <a:spLocks noGrp="1"/>
          </p:cNvSpPr>
          <p:nvPr>
            <p:ph type="body" idx="1"/>
          </p:nvPr>
        </p:nvSpPr>
        <p:spPr>
          <a:xfrm>
            <a:off x="311700" y="4202967"/>
            <a:ext cx="8520600" cy="17343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68" name="Google Shape;68;g3482e301300_0_3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70" name="Google Shape;70;g3482e301300_0_4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
        <p:cNvGrpSpPr/>
        <p:nvPr/>
      </p:nvGrpSpPr>
      <p:grpSpPr>
        <a:xfrm>
          <a:off x="0" y="0"/>
          <a:ext cx="0" cy="0"/>
          <a:chOff x="0" y="0"/>
          <a:chExt cx="0" cy="0"/>
        </a:xfrm>
      </p:grpSpPr>
      <p:sp>
        <p:nvSpPr>
          <p:cNvPr id="20" name="Google Shape;20;g3482e301300_0_51"/>
          <p:cNvSpPr txBox="1">
            <a:spLocks noGrp="1"/>
          </p:cNvSpPr>
          <p:nvPr>
            <p:ph type="title"/>
          </p:nvPr>
        </p:nvSpPr>
        <p:spPr>
          <a:xfrm>
            <a:off x="444500" y="842772"/>
            <a:ext cx="8255100" cy="1000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2800"/>
              <a:buNone/>
              <a:defRPr sz="3200" b="0" i="0">
                <a:solidFill>
                  <a:srgbClr val="04617A"/>
                </a:solidFill>
                <a:latin typeface="Times New Roman"/>
                <a:ea typeface="Times New Roman"/>
                <a:cs typeface="Times New Roman"/>
                <a:sym typeface="Times New Roman"/>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 name="Google Shape;21;g3482e301300_0_51"/>
          <p:cNvSpPr txBox="1">
            <a:spLocks noGrp="1"/>
          </p:cNvSpPr>
          <p:nvPr>
            <p:ph type="body" idx="1"/>
          </p:nvPr>
        </p:nvSpPr>
        <p:spPr>
          <a:xfrm>
            <a:off x="450850" y="1928813"/>
            <a:ext cx="8248800" cy="4401900"/>
          </a:xfrm>
          <a:prstGeom prst="rect">
            <a:avLst/>
          </a:prstGeom>
          <a:noFill/>
          <a:ln>
            <a:noFill/>
          </a:ln>
        </p:spPr>
        <p:txBody>
          <a:bodyPr spcFirstLastPara="1" wrap="square" lIns="0" tIns="0" rIns="0" bIns="0" anchor="t" anchorCtr="0">
            <a:spAutoFit/>
          </a:bodyPr>
          <a:lstStyle>
            <a:lvl1pPr marL="457200" lvl="0" indent="-228600" algn="l">
              <a:lnSpc>
                <a:spcPct val="115000"/>
              </a:lnSpc>
              <a:spcBef>
                <a:spcPts val="0"/>
              </a:spcBef>
              <a:spcAft>
                <a:spcPts val="0"/>
              </a:spcAft>
              <a:buSzPts val="1800"/>
              <a:buNone/>
              <a:defRPr b="0" i="0">
                <a:solidFill>
                  <a:schemeClr val="dk1"/>
                </a:solidFill>
              </a:defRPr>
            </a:lvl1pPr>
            <a:lvl2pPr marL="914400" lvl="1" indent="-228600" algn="l">
              <a:lnSpc>
                <a:spcPct val="115000"/>
              </a:lnSpc>
              <a:spcBef>
                <a:spcPts val="1200"/>
              </a:spcBef>
              <a:spcAft>
                <a:spcPts val="0"/>
              </a:spcAft>
              <a:buSzPts val="1400"/>
              <a:buNone/>
              <a:defRPr/>
            </a:lvl2pPr>
            <a:lvl3pPr marL="1371600" lvl="2" indent="-228600" algn="l">
              <a:lnSpc>
                <a:spcPct val="115000"/>
              </a:lnSpc>
              <a:spcBef>
                <a:spcPts val="1200"/>
              </a:spcBef>
              <a:spcAft>
                <a:spcPts val="0"/>
              </a:spcAft>
              <a:buSzPts val="1400"/>
              <a:buNone/>
              <a:defRPr/>
            </a:lvl3pPr>
            <a:lvl4pPr marL="1828800" lvl="3" indent="-228600" algn="l">
              <a:lnSpc>
                <a:spcPct val="115000"/>
              </a:lnSpc>
              <a:spcBef>
                <a:spcPts val="1200"/>
              </a:spcBef>
              <a:spcAft>
                <a:spcPts val="0"/>
              </a:spcAft>
              <a:buSzPts val="1400"/>
              <a:buNone/>
              <a:defRPr/>
            </a:lvl4pPr>
            <a:lvl5pPr marL="2286000" lvl="4" indent="-228600" algn="l">
              <a:lnSpc>
                <a:spcPct val="115000"/>
              </a:lnSpc>
              <a:spcBef>
                <a:spcPts val="1200"/>
              </a:spcBef>
              <a:spcAft>
                <a:spcPts val="0"/>
              </a:spcAft>
              <a:buSzPts val="1400"/>
              <a:buNone/>
              <a:defRPr/>
            </a:lvl5pPr>
            <a:lvl6pPr marL="2743200" lvl="5" indent="-228600" algn="l">
              <a:lnSpc>
                <a:spcPct val="115000"/>
              </a:lnSpc>
              <a:spcBef>
                <a:spcPts val="1200"/>
              </a:spcBef>
              <a:spcAft>
                <a:spcPts val="0"/>
              </a:spcAft>
              <a:buSzPts val="1400"/>
              <a:buNone/>
              <a:defRPr/>
            </a:lvl6pPr>
            <a:lvl7pPr marL="3200400" lvl="6" indent="-228600" algn="l">
              <a:lnSpc>
                <a:spcPct val="115000"/>
              </a:lnSpc>
              <a:spcBef>
                <a:spcPts val="1200"/>
              </a:spcBef>
              <a:spcAft>
                <a:spcPts val="0"/>
              </a:spcAft>
              <a:buSzPts val="1400"/>
              <a:buNone/>
              <a:defRPr/>
            </a:lvl7pPr>
            <a:lvl8pPr marL="3657600" lvl="7" indent="-228600" algn="l">
              <a:lnSpc>
                <a:spcPct val="115000"/>
              </a:lnSpc>
              <a:spcBef>
                <a:spcPts val="1200"/>
              </a:spcBef>
              <a:spcAft>
                <a:spcPts val="0"/>
              </a:spcAft>
              <a:buSzPts val="1400"/>
              <a:buNone/>
              <a:defRPr/>
            </a:lvl8pPr>
            <a:lvl9pPr marL="4114800" lvl="8" indent="-228600" algn="l">
              <a:lnSpc>
                <a:spcPct val="115000"/>
              </a:lnSpc>
              <a:spcBef>
                <a:spcPts val="1200"/>
              </a:spcBef>
              <a:spcAft>
                <a:spcPts val="1200"/>
              </a:spcAft>
              <a:buSzPts val="1400"/>
              <a:buNone/>
              <a:defRPr/>
            </a:lvl9pPr>
          </a:lstStyle>
          <a:p>
            <a:endParaRPr/>
          </a:p>
        </p:txBody>
      </p:sp>
      <p:sp>
        <p:nvSpPr>
          <p:cNvPr id="22" name="Google Shape;22;g3482e301300_0_51"/>
          <p:cNvSpPr txBox="1">
            <a:spLocks noGrp="1"/>
          </p:cNvSpPr>
          <p:nvPr>
            <p:ph type="ftr" idx="11"/>
          </p:nvPr>
        </p:nvSpPr>
        <p:spPr>
          <a:xfrm>
            <a:off x="3108960" y="6377940"/>
            <a:ext cx="2926200" cy="3429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23" name="Google Shape;23;g3482e301300_0_51"/>
          <p:cNvSpPr txBox="1">
            <a:spLocks noGrp="1"/>
          </p:cNvSpPr>
          <p:nvPr>
            <p:ph type="dt" idx="10"/>
          </p:nvPr>
        </p:nvSpPr>
        <p:spPr>
          <a:xfrm>
            <a:off x="457200" y="6377940"/>
            <a:ext cx="210300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24" name="Google Shape;24;g3482e301300_0_51"/>
          <p:cNvSpPr txBox="1">
            <a:spLocks noGrp="1"/>
          </p:cNvSpPr>
          <p:nvPr>
            <p:ph type="sldNum" idx="12"/>
          </p:nvPr>
        </p:nvSpPr>
        <p:spPr>
          <a:xfrm>
            <a:off x="8485361" y="6536393"/>
            <a:ext cx="240000" cy="184800"/>
          </a:xfrm>
          <a:prstGeom prst="rect">
            <a:avLst/>
          </a:prstGeom>
          <a:noFill/>
          <a:ln>
            <a:noFill/>
          </a:ln>
        </p:spPr>
        <p:txBody>
          <a:bodyPr spcFirstLastPara="1" wrap="square" lIns="0" tIns="0" rIns="0" bIns="0" anchor="t" anchorCtr="0">
            <a:spAutoFit/>
          </a:bodyPr>
          <a:lstStyle>
            <a:lvl1pPr marL="38100" marR="0" lvl="0"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1pPr>
            <a:lvl2pPr marL="38100" marR="0" lvl="1"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2pPr>
            <a:lvl3pPr marL="38100" marR="0" lvl="2"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3pPr>
            <a:lvl4pPr marL="38100" marR="0" lvl="3"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4pPr>
            <a:lvl5pPr marL="38100" marR="0" lvl="4"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5pPr>
            <a:lvl6pPr marL="38100" marR="0" lvl="5"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6pPr>
            <a:lvl7pPr marL="38100" marR="0" lvl="6"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7pPr>
            <a:lvl8pPr marL="38100" marR="0" lvl="7"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8pPr>
            <a:lvl9pPr marL="38100" marR="0" lvl="8"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9pPr>
          </a:lstStyle>
          <a:p>
            <a:pPr marL="38100" lvl="0" indent="0" algn="l"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5"/>
        <p:cNvGrpSpPr/>
        <p:nvPr/>
      </p:nvGrpSpPr>
      <p:grpSpPr>
        <a:xfrm>
          <a:off x="0" y="0"/>
          <a:ext cx="0" cy="0"/>
          <a:chOff x="0" y="0"/>
          <a:chExt cx="0" cy="0"/>
        </a:xfrm>
      </p:grpSpPr>
      <p:sp>
        <p:nvSpPr>
          <p:cNvPr id="26" name="Google Shape;26;g3482e301300_0_57"/>
          <p:cNvSpPr txBox="1">
            <a:spLocks noGrp="1"/>
          </p:cNvSpPr>
          <p:nvPr>
            <p:ph type="title"/>
          </p:nvPr>
        </p:nvSpPr>
        <p:spPr>
          <a:xfrm>
            <a:off x="444500" y="842772"/>
            <a:ext cx="8255100" cy="1000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2800"/>
              <a:buNone/>
              <a:defRPr sz="3200" b="0" i="0">
                <a:solidFill>
                  <a:srgbClr val="04617A"/>
                </a:solidFill>
                <a:latin typeface="Times New Roman"/>
                <a:ea typeface="Times New Roman"/>
                <a:cs typeface="Times New Roman"/>
                <a:sym typeface="Times New Roman"/>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g3482e301300_0_57"/>
          <p:cNvSpPr txBox="1">
            <a:spLocks noGrp="1"/>
          </p:cNvSpPr>
          <p:nvPr>
            <p:ph type="ftr" idx="11"/>
          </p:nvPr>
        </p:nvSpPr>
        <p:spPr>
          <a:xfrm>
            <a:off x="3108960" y="6377940"/>
            <a:ext cx="2926200" cy="3429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28" name="Google Shape;28;g3482e301300_0_57"/>
          <p:cNvSpPr txBox="1">
            <a:spLocks noGrp="1"/>
          </p:cNvSpPr>
          <p:nvPr>
            <p:ph type="dt" idx="10"/>
          </p:nvPr>
        </p:nvSpPr>
        <p:spPr>
          <a:xfrm>
            <a:off x="457200" y="6377940"/>
            <a:ext cx="210300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29" name="Google Shape;29;g3482e301300_0_57"/>
          <p:cNvSpPr txBox="1">
            <a:spLocks noGrp="1"/>
          </p:cNvSpPr>
          <p:nvPr>
            <p:ph type="sldNum" idx="12"/>
          </p:nvPr>
        </p:nvSpPr>
        <p:spPr>
          <a:xfrm>
            <a:off x="8485361" y="6536393"/>
            <a:ext cx="240000" cy="184800"/>
          </a:xfrm>
          <a:prstGeom prst="rect">
            <a:avLst/>
          </a:prstGeom>
          <a:noFill/>
          <a:ln>
            <a:noFill/>
          </a:ln>
        </p:spPr>
        <p:txBody>
          <a:bodyPr spcFirstLastPara="1" wrap="square" lIns="0" tIns="0" rIns="0" bIns="0" anchor="t" anchorCtr="0">
            <a:spAutoFit/>
          </a:bodyPr>
          <a:lstStyle>
            <a:lvl1pPr marL="38100" marR="0" lvl="0"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1pPr>
            <a:lvl2pPr marL="38100" marR="0" lvl="1"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2pPr>
            <a:lvl3pPr marL="38100" marR="0" lvl="2"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3pPr>
            <a:lvl4pPr marL="38100" marR="0" lvl="3"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4pPr>
            <a:lvl5pPr marL="38100" marR="0" lvl="4"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5pPr>
            <a:lvl6pPr marL="38100" marR="0" lvl="5"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6pPr>
            <a:lvl7pPr marL="38100" marR="0" lvl="6"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7pPr>
            <a:lvl8pPr marL="38100" marR="0" lvl="7"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8pPr>
            <a:lvl9pPr marL="38100" marR="0" lvl="8" indent="0" algn="l">
              <a:lnSpc>
                <a:spcPct val="117500"/>
              </a:lnSpc>
              <a:spcBef>
                <a:spcPts val="0"/>
              </a:spcBef>
              <a:spcAft>
                <a:spcPts val="0"/>
              </a:spcAft>
              <a:buClr>
                <a:srgbClr val="000000"/>
              </a:buClr>
              <a:buSzPts val="1200"/>
              <a:buFont typeface="Arial"/>
              <a:buNone/>
              <a:defRPr sz="1200" b="0" i="0" u="none" strike="noStrike" cap="none">
                <a:solidFill>
                  <a:srgbClr val="035C75"/>
                </a:solidFill>
                <a:latin typeface="Constantia"/>
                <a:ea typeface="Constantia"/>
                <a:cs typeface="Constantia"/>
                <a:sym typeface="Constantia"/>
              </a:defRPr>
            </a:lvl9pPr>
          </a:lstStyle>
          <a:p>
            <a:pPr marL="38100" lvl="0" indent="0" algn="l"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
        <p:cNvGrpSpPr/>
        <p:nvPr/>
      </p:nvGrpSpPr>
      <p:grpSpPr>
        <a:xfrm>
          <a:off x="0" y="0"/>
          <a:ext cx="0" cy="0"/>
          <a:chOff x="0" y="0"/>
          <a:chExt cx="0" cy="0"/>
        </a:xfrm>
      </p:grpSpPr>
      <p:sp>
        <p:nvSpPr>
          <p:cNvPr id="31" name="Google Shape;31;g3482e301300_0_4"/>
          <p:cNvSpPr txBox="1">
            <a:spLocks noGrp="1"/>
          </p:cNvSpPr>
          <p:nvPr>
            <p:ph type="ctrTitle"/>
          </p:nvPr>
        </p:nvSpPr>
        <p:spPr>
          <a:xfrm>
            <a:off x="311708" y="992767"/>
            <a:ext cx="8520600" cy="27369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2" name="Google Shape;32;g3482e301300_0_4"/>
          <p:cNvSpPr txBox="1">
            <a:spLocks noGrp="1"/>
          </p:cNvSpPr>
          <p:nvPr>
            <p:ph type="subTitle" idx="1"/>
          </p:nvPr>
        </p:nvSpPr>
        <p:spPr>
          <a:xfrm>
            <a:off x="311700" y="3778833"/>
            <a:ext cx="8520600" cy="10569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3" name="Google Shape;33;g3482e301300_0_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g3482e301300_0_8"/>
          <p:cNvSpPr txBox="1">
            <a:spLocks noGrp="1"/>
          </p:cNvSpPr>
          <p:nvPr>
            <p:ph type="title"/>
          </p:nvPr>
        </p:nvSpPr>
        <p:spPr>
          <a:xfrm>
            <a:off x="311700" y="2867800"/>
            <a:ext cx="8520600" cy="11223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6" name="Google Shape;36;g3482e301300_0_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
        <p:cNvGrpSpPr/>
        <p:nvPr/>
      </p:nvGrpSpPr>
      <p:grpSpPr>
        <a:xfrm>
          <a:off x="0" y="0"/>
          <a:ext cx="0" cy="0"/>
          <a:chOff x="0" y="0"/>
          <a:chExt cx="0" cy="0"/>
        </a:xfrm>
      </p:grpSpPr>
      <p:sp>
        <p:nvSpPr>
          <p:cNvPr id="38" name="Google Shape;38;g3482e301300_0_1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9" name="Google Shape;39;g3482e301300_0_1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g3482e301300_0_1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g3482e301300_0_15"/>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3" name="Google Shape;43;g3482e301300_0_15"/>
          <p:cNvSpPr txBox="1">
            <a:spLocks noGrp="1"/>
          </p:cNvSpPr>
          <p:nvPr>
            <p:ph type="body" idx="1"/>
          </p:nvPr>
        </p:nvSpPr>
        <p:spPr>
          <a:xfrm>
            <a:off x="311700" y="1536633"/>
            <a:ext cx="3999900" cy="4555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4" name="Google Shape;44;g3482e301300_0_15"/>
          <p:cNvSpPr txBox="1">
            <a:spLocks noGrp="1"/>
          </p:cNvSpPr>
          <p:nvPr>
            <p:ph type="body" idx="2"/>
          </p:nvPr>
        </p:nvSpPr>
        <p:spPr>
          <a:xfrm>
            <a:off x="4832400" y="1536633"/>
            <a:ext cx="3999900" cy="45552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5" name="Google Shape;45;g3482e301300_0_1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g3482e301300_0_20"/>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8" name="Google Shape;48;g3482e301300_0_2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sp>
        <p:nvSpPr>
          <p:cNvPr id="50" name="Google Shape;50;g3482e301300_0_23"/>
          <p:cNvSpPr txBox="1">
            <a:spLocks noGrp="1"/>
          </p:cNvSpPr>
          <p:nvPr>
            <p:ph type="title"/>
          </p:nvPr>
        </p:nvSpPr>
        <p:spPr>
          <a:xfrm>
            <a:off x="311700" y="740800"/>
            <a:ext cx="2808000" cy="1007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1" name="Google Shape;51;g3482e301300_0_23"/>
          <p:cNvSpPr txBox="1">
            <a:spLocks noGrp="1"/>
          </p:cNvSpPr>
          <p:nvPr>
            <p:ph type="body" idx="1"/>
          </p:nvPr>
        </p:nvSpPr>
        <p:spPr>
          <a:xfrm>
            <a:off x="311700" y="1852800"/>
            <a:ext cx="2808000" cy="42393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2" name="Google Shape;52;g3482e301300_0_2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3482e301300_0_0"/>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1" name="Google Shape;11;g3482e301300_0_0"/>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2" name="Google Shape;12;g3482e301300_0_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sp>
        <p:nvSpPr>
          <p:cNvPr id="76" name="Google Shape;76;p1"/>
          <p:cNvSpPr/>
          <p:nvPr/>
        </p:nvSpPr>
        <p:spPr>
          <a:xfrm>
            <a:off x="17100" y="34350"/>
            <a:ext cx="9109800" cy="6789300"/>
          </a:xfrm>
          <a:prstGeom prst="rect">
            <a:avLst/>
          </a:prstGeom>
          <a:noFill/>
          <a:ln w="76200" cap="flat" cmpd="sng">
            <a:solidFill>
              <a:srgbClr val="31EAFE"/>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77" name="Google Shape;77;p1"/>
          <p:cNvSpPr txBox="1"/>
          <p:nvPr/>
        </p:nvSpPr>
        <p:spPr>
          <a:xfrm>
            <a:off x="3016085" y="4030766"/>
            <a:ext cx="33591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IN" sz="2000" b="1" i="0" u="none" strike="noStrike" cap="none" dirty="0">
                <a:solidFill>
                  <a:schemeClr val="dk1"/>
                </a:solidFill>
                <a:latin typeface="Times New Roman"/>
                <a:ea typeface="Times New Roman"/>
                <a:cs typeface="Times New Roman"/>
                <a:sym typeface="Times New Roman"/>
              </a:rPr>
              <a:t>Under the Guidance of </a:t>
            </a:r>
            <a:endParaRPr sz="1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IN" sz="1600" b="1" dirty="0">
                <a:solidFill>
                  <a:schemeClr val="dk1"/>
                </a:solidFill>
                <a:latin typeface="Times New Roman"/>
                <a:ea typeface="Arial"/>
                <a:cs typeface="Times New Roman"/>
                <a:sym typeface="Times New Roman"/>
              </a:rPr>
              <a:t>Prof.Dewendra Bharambe</a:t>
            </a:r>
            <a:endParaRPr sz="1400" b="1" i="0" u="none" strike="noStrike" cap="none" dirty="0">
              <a:solidFill>
                <a:srgbClr val="000000"/>
              </a:solidFill>
              <a:latin typeface="Arial"/>
              <a:ea typeface="Arial"/>
              <a:cs typeface="Arial"/>
              <a:sym typeface="Arial"/>
            </a:endParaRPr>
          </a:p>
        </p:txBody>
      </p:sp>
      <p:sp>
        <p:nvSpPr>
          <p:cNvPr id="78" name="Google Shape;78;p1"/>
          <p:cNvSpPr txBox="1">
            <a:spLocks noGrp="1"/>
          </p:cNvSpPr>
          <p:nvPr>
            <p:ph type="subTitle" idx="1"/>
          </p:nvPr>
        </p:nvSpPr>
        <p:spPr>
          <a:xfrm>
            <a:off x="475459" y="1689227"/>
            <a:ext cx="8384100" cy="1329595"/>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800"/>
              <a:buNone/>
            </a:pPr>
            <a:r>
              <a:rPr lang="en-IN" sz="2200" b="1" dirty="0">
                <a:solidFill>
                  <a:srgbClr val="C00000"/>
                </a:solidFill>
                <a:latin typeface="Times New Roman"/>
                <a:ea typeface="Times New Roman"/>
                <a:cs typeface="Times New Roman"/>
                <a:sym typeface="Times New Roman"/>
              </a:rPr>
              <a:t>“</a:t>
            </a:r>
            <a:r>
              <a:rPr lang="en-IN" sz="2400" b="1" dirty="0">
                <a:solidFill>
                  <a:srgbClr val="C00000"/>
                </a:solidFill>
                <a:latin typeface="Times New Roman"/>
                <a:ea typeface="Times New Roman"/>
                <a:cs typeface="Times New Roman"/>
                <a:sym typeface="Times New Roman"/>
              </a:rPr>
              <a:t>YOLO-v8 Based AI System for In-Depth Tennis Match Analysis</a:t>
            </a:r>
            <a:r>
              <a:rPr lang="en-IN" sz="2200" b="1" dirty="0">
                <a:solidFill>
                  <a:srgbClr val="C00000"/>
                </a:solidFill>
                <a:latin typeface="Times New Roman"/>
                <a:ea typeface="Times New Roman"/>
                <a:cs typeface="Times New Roman"/>
                <a:sym typeface="Times New Roman"/>
              </a:rPr>
              <a:t>”</a:t>
            </a:r>
            <a:endParaRPr sz="2200" b="1" dirty="0">
              <a:solidFill>
                <a:srgbClr val="C00000"/>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endParaRPr sz="1600" dirty="0"/>
          </a:p>
        </p:txBody>
      </p:sp>
      <p:sp>
        <p:nvSpPr>
          <p:cNvPr id="79" name="Google Shape;79;p1"/>
          <p:cNvSpPr txBox="1"/>
          <p:nvPr/>
        </p:nvSpPr>
        <p:spPr>
          <a:xfrm>
            <a:off x="4057649" y="189947"/>
            <a:ext cx="1028700" cy="299441"/>
          </a:xfrm>
          <a:prstGeom prst="rect">
            <a:avLst/>
          </a:prstGeom>
          <a:noFill/>
          <a:ln>
            <a:noFill/>
          </a:ln>
        </p:spPr>
        <p:txBody>
          <a:bodyPr spcFirstLastPara="1" wrap="square" lIns="0" tIns="9525" rIns="0" bIns="0" anchor="t" anchorCtr="0">
            <a:spAutoFit/>
          </a:bodyPr>
          <a:lstStyle/>
          <a:p>
            <a:pPr marL="9525" marR="0" lvl="0" indent="0" algn="ctr" rtl="0">
              <a:lnSpc>
                <a:spcPct val="100000"/>
              </a:lnSpc>
              <a:spcBef>
                <a:spcPts val="75"/>
              </a:spcBef>
              <a:spcAft>
                <a:spcPts val="0"/>
              </a:spcAft>
              <a:buClr>
                <a:srgbClr val="000000"/>
              </a:buClr>
              <a:buSzPts val="1800"/>
              <a:buFont typeface="Arial"/>
              <a:buNone/>
            </a:pPr>
            <a:r>
              <a:rPr lang="en-IN" sz="1800" b="1" i="0" u="none" strike="noStrike" cap="none" dirty="0">
                <a:solidFill>
                  <a:srgbClr val="004B53"/>
                </a:solidFill>
                <a:latin typeface="Times New Roman"/>
                <a:ea typeface="Times New Roman"/>
                <a:cs typeface="Times New Roman"/>
                <a:sym typeface="Times New Roman"/>
              </a:rPr>
              <a:t>ABMSP'S</a:t>
            </a:r>
            <a:endParaRPr sz="1400" b="0" i="0" u="none" strike="noStrike" cap="none" dirty="0">
              <a:solidFill>
                <a:srgbClr val="004B53"/>
              </a:solidFill>
              <a:latin typeface="Arial"/>
              <a:ea typeface="Arial"/>
              <a:cs typeface="Arial"/>
              <a:sym typeface="Arial"/>
            </a:endParaRPr>
          </a:p>
        </p:txBody>
      </p:sp>
      <p:sp>
        <p:nvSpPr>
          <p:cNvPr id="80" name="Google Shape;80;p1"/>
          <p:cNvSpPr txBox="1"/>
          <p:nvPr/>
        </p:nvSpPr>
        <p:spPr>
          <a:xfrm>
            <a:off x="0" y="561744"/>
            <a:ext cx="9144000" cy="1127488"/>
          </a:xfrm>
          <a:prstGeom prst="rect">
            <a:avLst/>
          </a:prstGeom>
          <a:noFill/>
          <a:ln>
            <a:noFill/>
          </a:ln>
        </p:spPr>
        <p:txBody>
          <a:bodyPr spcFirstLastPara="1" wrap="square" lIns="0" tIns="9525" rIns="0" bIns="0" anchor="t" anchorCtr="0">
            <a:spAutoFit/>
          </a:bodyPr>
          <a:lstStyle/>
          <a:p>
            <a:pPr marL="227648" marR="0" lvl="0" indent="0" algn="ctr" rtl="0">
              <a:lnSpc>
                <a:spcPct val="100000"/>
              </a:lnSpc>
              <a:spcBef>
                <a:spcPts val="0"/>
              </a:spcBef>
              <a:spcAft>
                <a:spcPts val="0"/>
              </a:spcAft>
              <a:buClr>
                <a:srgbClr val="000000"/>
              </a:buClr>
              <a:buSzPts val="2400"/>
              <a:buFont typeface="Arial"/>
              <a:buNone/>
            </a:pPr>
            <a:r>
              <a:rPr lang="en-IN" sz="2400" b="1" i="0" u="none" strike="noStrike" cap="none" dirty="0">
                <a:solidFill>
                  <a:srgbClr val="004B53"/>
                </a:solidFill>
                <a:latin typeface="Times New Roman"/>
                <a:ea typeface="Times New Roman"/>
                <a:cs typeface="Times New Roman"/>
                <a:sym typeface="Times New Roman"/>
              </a:rPr>
              <a:t>Anantrao Pawar College of Engineering &amp; Research</a:t>
            </a:r>
            <a:r>
              <a:rPr lang="en-IN" sz="2000" b="1" i="0" u="none" strike="noStrike" cap="none" dirty="0">
                <a:solidFill>
                  <a:srgbClr val="004B53"/>
                </a:solidFill>
                <a:latin typeface="Times New Roman"/>
                <a:ea typeface="Times New Roman"/>
                <a:cs typeface="Times New Roman"/>
                <a:sym typeface="Times New Roman"/>
              </a:rPr>
              <a:t> </a:t>
            </a:r>
            <a:endParaRPr dirty="0"/>
          </a:p>
          <a:p>
            <a:pPr marL="227648" marR="0" lvl="0" indent="0" algn="ctr" rtl="0">
              <a:lnSpc>
                <a:spcPct val="100000"/>
              </a:lnSpc>
              <a:spcBef>
                <a:spcPts val="0"/>
              </a:spcBef>
              <a:spcAft>
                <a:spcPts val="0"/>
              </a:spcAft>
              <a:buClr>
                <a:srgbClr val="000000"/>
              </a:buClr>
              <a:buSzPts val="1600"/>
              <a:buFont typeface="Arial"/>
              <a:buNone/>
            </a:pPr>
            <a:r>
              <a:rPr lang="en-IN" sz="1600" b="1" i="0" u="none" strike="noStrike" cap="none" dirty="0">
                <a:solidFill>
                  <a:schemeClr val="accent2"/>
                </a:solidFill>
                <a:latin typeface="Times New Roman"/>
                <a:ea typeface="Times New Roman"/>
                <a:cs typeface="Times New Roman"/>
                <a:sym typeface="Times New Roman"/>
              </a:rPr>
              <a:t>A</a:t>
            </a:r>
            <a:endParaRPr sz="1600" b="0" i="0" u="none" strike="noStrike" cap="none" dirty="0">
              <a:solidFill>
                <a:schemeClr val="accent2"/>
              </a:solidFill>
              <a:latin typeface="Times New Roman"/>
              <a:ea typeface="Times New Roman"/>
              <a:cs typeface="Times New Roman"/>
              <a:sym typeface="Times New Roman"/>
            </a:endParaRPr>
          </a:p>
          <a:p>
            <a:pPr marL="2319814" marR="2157889" lvl="0" indent="0" algn="ctr" rtl="0">
              <a:lnSpc>
                <a:spcPct val="101699"/>
              </a:lnSpc>
              <a:spcBef>
                <a:spcPts val="38"/>
              </a:spcBef>
              <a:spcAft>
                <a:spcPts val="0"/>
              </a:spcAft>
              <a:buClr>
                <a:srgbClr val="000000"/>
              </a:buClr>
              <a:buSzPts val="1600"/>
              <a:buFont typeface="Arial"/>
              <a:buNone/>
            </a:pPr>
            <a:r>
              <a:rPr lang="en-IN" sz="1600" b="1" i="0" u="none" strike="noStrike" cap="none" dirty="0">
                <a:solidFill>
                  <a:schemeClr val="accent2"/>
                </a:solidFill>
                <a:latin typeface="Times New Roman"/>
                <a:ea typeface="Times New Roman"/>
                <a:cs typeface="Times New Roman"/>
                <a:sym typeface="Times New Roman"/>
              </a:rPr>
              <a:t>Project Review (Stage II)</a:t>
            </a:r>
            <a:endParaRPr sz="1600" b="0" i="0" u="none" strike="noStrike" cap="none" dirty="0">
              <a:solidFill>
                <a:schemeClr val="accent2"/>
              </a:solidFill>
              <a:latin typeface="Arial"/>
              <a:ea typeface="Arial"/>
              <a:cs typeface="Arial"/>
              <a:sym typeface="Arial"/>
            </a:endParaRPr>
          </a:p>
          <a:p>
            <a:pPr marL="2319814" marR="2157889" lvl="0" indent="0" algn="ctr" rtl="0">
              <a:lnSpc>
                <a:spcPct val="101699"/>
              </a:lnSpc>
              <a:spcBef>
                <a:spcPts val="38"/>
              </a:spcBef>
              <a:spcAft>
                <a:spcPts val="0"/>
              </a:spcAft>
              <a:buClr>
                <a:srgbClr val="000000"/>
              </a:buClr>
              <a:buSzPts val="1600"/>
              <a:buFont typeface="Arial"/>
              <a:buNone/>
            </a:pPr>
            <a:r>
              <a:rPr lang="en-IN" sz="1600" b="1" i="0" u="none" strike="noStrike" cap="none" dirty="0">
                <a:solidFill>
                  <a:schemeClr val="accent2"/>
                </a:solidFill>
                <a:latin typeface="Times New Roman"/>
                <a:ea typeface="Times New Roman"/>
                <a:cs typeface="Times New Roman"/>
                <a:sym typeface="Times New Roman"/>
              </a:rPr>
              <a:t>On</a:t>
            </a:r>
            <a:endParaRPr sz="1600" b="0" i="0" u="none" strike="noStrike" cap="none" dirty="0">
              <a:solidFill>
                <a:schemeClr val="accent2"/>
              </a:solidFill>
              <a:latin typeface="Times New Roman"/>
              <a:ea typeface="Times New Roman"/>
              <a:cs typeface="Times New Roman"/>
              <a:sym typeface="Times New Roman"/>
            </a:endParaRPr>
          </a:p>
        </p:txBody>
      </p:sp>
      <p:sp>
        <p:nvSpPr>
          <p:cNvPr id="81" name="Google Shape;81;p1"/>
          <p:cNvSpPr txBox="1"/>
          <p:nvPr/>
        </p:nvSpPr>
        <p:spPr>
          <a:xfrm>
            <a:off x="2329544" y="2660809"/>
            <a:ext cx="4223656" cy="1508065"/>
          </a:xfrm>
          <a:prstGeom prst="rect">
            <a:avLst/>
          </a:prstGeom>
          <a:noFill/>
          <a:ln>
            <a:noFill/>
          </a:ln>
        </p:spPr>
        <p:txBody>
          <a:bodyPr spcFirstLastPara="1" wrap="square" lIns="91425" tIns="45700" rIns="91425" bIns="45700" anchor="t" anchorCtr="0">
            <a:spAutoFit/>
          </a:bodyPr>
          <a:lstStyle/>
          <a:p>
            <a:pPr lvl="2" algn="ctr">
              <a:buSzPts val="2000"/>
            </a:pPr>
            <a:r>
              <a:rPr lang="en-IN" sz="2000" b="1" i="0" u="none" strike="noStrike" cap="none" dirty="0">
                <a:solidFill>
                  <a:schemeClr val="dk1"/>
                </a:solidFill>
                <a:latin typeface="Times New Roman"/>
                <a:ea typeface="Times New Roman"/>
                <a:cs typeface="Times New Roman"/>
                <a:sym typeface="Times New Roman"/>
              </a:rPr>
              <a:t>Presented By</a:t>
            </a:r>
            <a:endParaRPr sz="2400" b="0" i="0" u="none" strike="noStrike" cap="none" dirty="0">
              <a:solidFill>
                <a:srgbClr val="000000"/>
              </a:solidFill>
              <a:latin typeface="Arial"/>
              <a:ea typeface="Arial"/>
              <a:cs typeface="Arial"/>
              <a:sym typeface="Arial"/>
            </a:endParaRPr>
          </a:p>
          <a:p>
            <a:pPr lvl="2">
              <a:lnSpc>
                <a:spcPct val="150000"/>
              </a:lnSpc>
              <a:buSzPts val="1200"/>
            </a:pPr>
            <a:r>
              <a:rPr lang="en-IN" sz="1200" b="1" dirty="0">
                <a:solidFill>
                  <a:schemeClr val="dk1"/>
                </a:solidFill>
                <a:latin typeface="Times New Roman"/>
                <a:ea typeface="Times New Roman"/>
                <a:cs typeface="Times New Roman"/>
                <a:sym typeface="Times New Roman"/>
              </a:rPr>
              <a:t>VAIBHAV RATHOD</a:t>
            </a:r>
            <a:r>
              <a:rPr lang="en-IN" sz="1200" b="1" i="0" u="none" strike="noStrike" cap="none" dirty="0">
                <a:solidFill>
                  <a:schemeClr val="dk1"/>
                </a:solidFill>
                <a:latin typeface="Times New Roman"/>
                <a:ea typeface="Times New Roman"/>
                <a:cs typeface="Times New Roman"/>
                <a:sym typeface="Times New Roman"/>
              </a:rPr>
              <a:t>            Exam No: </a:t>
            </a:r>
            <a:r>
              <a:rPr lang="en-IN" sz="1200" b="1" dirty="0">
                <a:solidFill>
                  <a:schemeClr val="dk1"/>
                </a:solidFill>
                <a:latin typeface="Times New Roman"/>
                <a:ea typeface="Times New Roman"/>
                <a:cs typeface="Times New Roman"/>
                <a:sym typeface="Times New Roman"/>
              </a:rPr>
              <a:t> B401100126 </a:t>
            </a:r>
            <a:endParaRPr sz="1200" b="0" i="0" u="none" strike="noStrike" cap="none" dirty="0">
              <a:solidFill>
                <a:schemeClr val="dk1"/>
              </a:solidFill>
              <a:latin typeface="Times New Roman"/>
              <a:ea typeface="Times New Roman"/>
              <a:cs typeface="Times New Roman"/>
              <a:sym typeface="Times New Roman"/>
            </a:endParaRPr>
          </a:p>
          <a:p>
            <a:pPr lvl="2">
              <a:lnSpc>
                <a:spcPct val="150000"/>
              </a:lnSpc>
              <a:buSzPts val="1200"/>
            </a:pPr>
            <a:r>
              <a:rPr lang="en-IN" sz="1200" b="1" i="0" u="none" strike="noStrike" cap="none" dirty="0">
                <a:solidFill>
                  <a:schemeClr val="dk1"/>
                </a:solidFill>
                <a:latin typeface="Times New Roman"/>
                <a:ea typeface="Times New Roman"/>
                <a:cs typeface="Times New Roman"/>
                <a:sym typeface="Times New Roman"/>
              </a:rPr>
              <a:t>DEEP</a:t>
            </a:r>
            <a:r>
              <a:rPr lang="en-IN" sz="1200" b="1" dirty="0">
                <a:solidFill>
                  <a:schemeClr val="dk1"/>
                </a:solidFill>
                <a:latin typeface="Times New Roman"/>
                <a:ea typeface="Times New Roman"/>
                <a:cs typeface="Times New Roman"/>
                <a:sym typeface="Times New Roman"/>
              </a:rPr>
              <a:t>AK RAJPUT</a:t>
            </a:r>
            <a:r>
              <a:rPr lang="en-IN" sz="1200" b="1" i="0" u="none" strike="noStrike" cap="none" dirty="0">
                <a:solidFill>
                  <a:schemeClr val="dk1"/>
                </a:solidFill>
                <a:latin typeface="Times New Roman"/>
                <a:ea typeface="Times New Roman"/>
                <a:cs typeface="Times New Roman"/>
                <a:sym typeface="Times New Roman"/>
              </a:rPr>
              <a:t>	 Exam No: </a:t>
            </a:r>
            <a:r>
              <a:rPr lang="en-IN" sz="1200" b="1" dirty="0">
                <a:solidFill>
                  <a:schemeClr val="dk1"/>
                </a:solidFill>
                <a:latin typeface="Times New Roman"/>
                <a:ea typeface="Times New Roman"/>
                <a:cs typeface="Times New Roman"/>
                <a:sym typeface="Times New Roman"/>
              </a:rPr>
              <a:t> B401100152 </a:t>
            </a:r>
            <a:endParaRPr sz="1200" b="1" i="0" u="none" strike="noStrike" cap="none" dirty="0">
              <a:solidFill>
                <a:schemeClr val="dk1"/>
              </a:solidFill>
              <a:latin typeface="Times New Roman"/>
              <a:ea typeface="Times New Roman"/>
              <a:cs typeface="Times New Roman"/>
              <a:sym typeface="Times New Roman"/>
            </a:endParaRPr>
          </a:p>
          <a:p>
            <a:pPr lvl="2">
              <a:lnSpc>
                <a:spcPct val="150000"/>
              </a:lnSpc>
              <a:buSzPts val="1200"/>
            </a:pPr>
            <a:r>
              <a:rPr lang="en-IN" sz="1200" b="1" dirty="0">
                <a:solidFill>
                  <a:schemeClr val="dk1"/>
                </a:solidFill>
                <a:latin typeface="Times New Roman"/>
                <a:ea typeface="Times New Roman"/>
                <a:cs typeface="Times New Roman"/>
                <a:sym typeface="Times New Roman"/>
              </a:rPr>
              <a:t>SAGAR SARODE        </a:t>
            </a:r>
            <a:r>
              <a:rPr lang="en-IN" sz="1200" b="1" i="0" u="none" strike="noStrike" cap="none" dirty="0">
                <a:solidFill>
                  <a:schemeClr val="dk1"/>
                </a:solidFill>
                <a:latin typeface="Times New Roman"/>
                <a:ea typeface="Times New Roman"/>
                <a:cs typeface="Times New Roman"/>
                <a:sym typeface="Times New Roman"/>
              </a:rPr>
              <a:t>         Exam No: </a:t>
            </a:r>
            <a:r>
              <a:rPr lang="en-IN" sz="1200" b="1" dirty="0">
                <a:solidFill>
                  <a:schemeClr val="dk1"/>
                </a:solidFill>
                <a:latin typeface="Times New Roman"/>
                <a:ea typeface="Times New Roman"/>
                <a:cs typeface="Times New Roman"/>
                <a:sym typeface="Times New Roman"/>
              </a:rPr>
              <a:t> B401100139</a:t>
            </a:r>
            <a:endParaRPr sz="1200" b="1" i="0" u="none" strike="noStrike" cap="none" dirty="0">
              <a:solidFill>
                <a:schemeClr val="dk1"/>
              </a:solidFill>
              <a:latin typeface="Times New Roman"/>
              <a:ea typeface="Times New Roman"/>
              <a:cs typeface="Times New Roman"/>
              <a:sym typeface="Times New Roman"/>
            </a:endParaRPr>
          </a:p>
          <a:p>
            <a:pPr lvl="2">
              <a:lnSpc>
                <a:spcPct val="150000"/>
              </a:lnSpc>
              <a:buSzPts val="1200"/>
            </a:pPr>
            <a:r>
              <a:rPr lang="en-IN" sz="1200" b="1" dirty="0">
                <a:solidFill>
                  <a:schemeClr val="dk1"/>
                </a:solidFill>
                <a:latin typeface="Times New Roman"/>
                <a:ea typeface="Times New Roman"/>
                <a:cs typeface="Times New Roman"/>
                <a:sym typeface="Times New Roman"/>
              </a:rPr>
              <a:t>SIYA DEVHARKAR            Exam No:  B401100142</a:t>
            </a:r>
            <a:endParaRPr sz="1200" b="1" dirty="0">
              <a:solidFill>
                <a:schemeClr val="dk1"/>
              </a:solidFill>
              <a:latin typeface="Times New Roman"/>
              <a:ea typeface="Times New Roman"/>
              <a:cs typeface="Times New Roman"/>
              <a:sym typeface="Times New Roman"/>
            </a:endParaRPr>
          </a:p>
        </p:txBody>
      </p:sp>
      <p:pic>
        <p:nvPicPr>
          <p:cNvPr id="82" name="Google Shape;82;p1" descr="सावित्रीबाई फुले पुणे विद्यापीठ - विकिपीडिया"/>
          <p:cNvPicPr preferRelativeResize="0"/>
          <p:nvPr/>
        </p:nvPicPr>
        <p:blipFill rotWithShape="1">
          <a:blip r:embed="rId3">
            <a:alphaModFix/>
          </a:blip>
          <a:srcRect/>
          <a:stretch/>
        </p:blipFill>
        <p:spPr>
          <a:xfrm>
            <a:off x="3976938" y="4686724"/>
            <a:ext cx="1381122" cy="1035842"/>
          </a:xfrm>
          <a:prstGeom prst="rect">
            <a:avLst/>
          </a:prstGeom>
          <a:noFill/>
          <a:ln>
            <a:noFill/>
          </a:ln>
        </p:spPr>
      </p:pic>
      <p:sp>
        <p:nvSpPr>
          <p:cNvPr id="83" name="Google Shape;83;p1"/>
          <p:cNvSpPr txBox="1"/>
          <p:nvPr/>
        </p:nvSpPr>
        <p:spPr>
          <a:xfrm>
            <a:off x="2079400" y="5658300"/>
            <a:ext cx="5373300" cy="1139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1" i="0" u="none" strike="noStrike" cap="none" dirty="0">
                <a:solidFill>
                  <a:srgbClr val="990000"/>
                </a:solidFill>
                <a:latin typeface="Times New Roman"/>
                <a:ea typeface="Times New Roman"/>
                <a:cs typeface="Times New Roman"/>
                <a:sym typeface="Times New Roman"/>
              </a:rPr>
              <a:t>Department of C</a:t>
            </a:r>
            <a:r>
              <a:rPr lang="en-IN" sz="2200" b="1" dirty="0">
                <a:solidFill>
                  <a:srgbClr val="990000"/>
                </a:solidFill>
                <a:latin typeface="Times New Roman"/>
                <a:ea typeface="Times New Roman"/>
                <a:cs typeface="Times New Roman"/>
                <a:sym typeface="Times New Roman"/>
              </a:rPr>
              <a:t>omputer Engineering</a:t>
            </a:r>
            <a:endParaRPr sz="2400" b="0" i="0" u="none" strike="noStrike" cap="none" dirty="0">
              <a:solidFill>
                <a:srgbClr val="99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
              <a:buFont typeface="Arial"/>
              <a:buNone/>
            </a:pPr>
            <a:endParaRPr sz="600" b="0" i="0"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dirty="0">
                <a:solidFill>
                  <a:srgbClr val="85200C"/>
                </a:solidFill>
                <a:latin typeface="Times New Roman"/>
                <a:ea typeface="Times New Roman"/>
                <a:cs typeface="Times New Roman"/>
                <a:sym typeface="Times New Roman"/>
              </a:rPr>
              <a:t>Savitribai Phule University</a:t>
            </a:r>
            <a:endParaRPr sz="2200" b="0" i="0" u="none" strike="noStrike" cap="none" dirty="0">
              <a:solidFill>
                <a:srgbClr val="85200C"/>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dirty="0">
                <a:solidFill>
                  <a:srgbClr val="85200C"/>
                </a:solidFill>
                <a:latin typeface="Times New Roman"/>
                <a:ea typeface="Times New Roman"/>
                <a:cs typeface="Times New Roman"/>
                <a:sym typeface="Times New Roman"/>
              </a:rPr>
              <a:t>A.Y. - 2024-25</a:t>
            </a:r>
            <a:endParaRPr sz="2200" b="0" i="0" u="none" strike="noStrike" cap="none" dirty="0">
              <a:solidFill>
                <a:srgbClr val="85200C"/>
              </a:solidFill>
              <a:latin typeface="Arial"/>
              <a:ea typeface="Arial"/>
              <a:cs typeface="Arial"/>
              <a:sym typeface="Arial"/>
            </a:endParaRPr>
          </a:p>
        </p:txBody>
      </p:sp>
      <p:pic>
        <p:nvPicPr>
          <p:cNvPr id="84" name="Google Shape;84;p1"/>
          <p:cNvPicPr preferRelativeResize="0"/>
          <p:nvPr/>
        </p:nvPicPr>
        <p:blipFill rotWithShape="1">
          <a:blip r:embed="rId4">
            <a:alphaModFix/>
          </a:blip>
          <a:srcRect l="22998" t="14903" r="23003" b="13095"/>
          <a:stretch/>
        </p:blipFill>
        <p:spPr>
          <a:xfrm>
            <a:off x="8187397" y="182881"/>
            <a:ext cx="763136" cy="1083211"/>
          </a:xfrm>
          <a:prstGeom prst="rect">
            <a:avLst/>
          </a:prstGeom>
          <a:noFill/>
          <a:ln>
            <a:noFill/>
          </a:ln>
        </p:spPr>
      </p:pic>
      <p:pic>
        <p:nvPicPr>
          <p:cNvPr id="85" name="Google Shape;85;p1"/>
          <p:cNvPicPr preferRelativeResize="0"/>
          <p:nvPr/>
        </p:nvPicPr>
        <p:blipFill rotWithShape="1">
          <a:blip r:embed="rId5">
            <a:alphaModFix/>
          </a:blip>
          <a:srcRect/>
          <a:stretch/>
        </p:blipFill>
        <p:spPr>
          <a:xfrm>
            <a:off x="186225" y="245750"/>
            <a:ext cx="981393" cy="93593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grpSp>
        <p:nvGrpSpPr>
          <p:cNvPr id="185" name="Google Shape;185;p34"/>
          <p:cNvGrpSpPr/>
          <p:nvPr/>
        </p:nvGrpSpPr>
        <p:grpSpPr>
          <a:xfrm>
            <a:off x="0" y="0"/>
            <a:ext cx="9144000" cy="6858000"/>
            <a:chOff x="0" y="0"/>
            <a:chExt cx="9144000" cy="6858000"/>
          </a:xfrm>
        </p:grpSpPr>
        <p:sp>
          <p:nvSpPr>
            <p:cNvPr id="186" name="Google Shape;186;p34"/>
            <p:cNvSpPr/>
            <p:nvPr/>
          </p:nvSpPr>
          <p:spPr>
            <a:xfrm>
              <a:off x="0" y="0"/>
              <a:ext cx="9144000" cy="6858000"/>
            </a:xfrm>
            <a:prstGeom prst="rect">
              <a:avLst/>
            </a:prstGeom>
            <a:solidFill>
              <a:schemeClr val="lt1"/>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187" name="Google Shape;187;p34"/>
            <p:cNvSpPr/>
            <p:nvPr/>
          </p:nvSpPr>
          <p:spPr>
            <a:xfrm>
              <a:off x="0" y="6471138"/>
              <a:ext cx="9144000" cy="386862"/>
            </a:xfrm>
            <a:prstGeom prst="rect">
              <a:avLst/>
            </a:prstGeom>
            <a:gradFill>
              <a:gsLst>
                <a:gs pos="0">
                  <a:srgbClr val="9CE7F5"/>
                </a:gs>
                <a:gs pos="35000">
                  <a:srgbClr val="BBEAF6"/>
                </a:gs>
                <a:gs pos="100000">
                  <a:srgbClr val="E4F9FC"/>
                </a:gs>
              </a:gsLst>
              <a:lin ang="16200000" scaled="0"/>
            </a:gradFill>
            <a:ln w="9525" cap="flat" cmpd="sng">
              <a:solidFill>
                <a:srgbClr val="0096A7"/>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188" name="Google Shape;188;p34"/>
            <p:cNvSpPr txBox="1"/>
            <p:nvPr/>
          </p:nvSpPr>
          <p:spPr>
            <a:xfrm>
              <a:off x="2897946" y="6506310"/>
              <a:ext cx="29964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dirty="0">
                  <a:solidFill>
                    <a:srgbClr val="004B53"/>
                  </a:solidFill>
                  <a:latin typeface="Times New Roman"/>
                  <a:ea typeface="Times New Roman"/>
                  <a:cs typeface="Times New Roman"/>
                  <a:sym typeface="Times New Roman"/>
                </a:rPr>
                <a:t>APCOER, PUNE (A.Y. 2024-25</a:t>
              </a:r>
              <a:r>
                <a:rPr lang="en-IN" sz="1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grpSp>
      <p:sp>
        <p:nvSpPr>
          <p:cNvPr id="189" name="Google Shape;189;p34"/>
          <p:cNvSpPr txBox="1">
            <a:spLocks noGrp="1"/>
          </p:cNvSpPr>
          <p:nvPr>
            <p:ph type="title"/>
          </p:nvPr>
        </p:nvSpPr>
        <p:spPr>
          <a:xfrm>
            <a:off x="2878210" y="159952"/>
            <a:ext cx="3140100" cy="505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2800"/>
              <a:buNone/>
            </a:pPr>
            <a:r>
              <a:rPr lang="en-IN" b="1" dirty="0">
                <a:latin typeface="Times New Roman"/>
                <a:ea typeface="Times New Roman"/>
                <a:cs typeface="Times New Roman"/>
                <a:sym typeface="Times New Roman"/>
              </a:rPr>
              <a:t>Literature Survey</a:t>
            </a:r>
            <a:endParaRPr dirty="0"/>
          </a:p>
        </p:txBody>
      </p:sp>
      <p:graphicFrame>
        <p:nvGraphicFramePr>
          <p:cNvPr id="190" name="Google Shape;190;p34"/>
          <p:cNvGraphicFramePr/>
          <p:nvPr>
            <p:extLst>
              <p:ext uri="{D42A27DB-BD31-4B8C-83A1-F6EECF244321}">
                <p14:modId xmlns:p14="http://schemas.microsoft.com/office/powerpoint/2010/main" val="544624754"/>
              </p:ext>
            </p:extLst>
          </p:nvPr>
        </p:nvGraphicFramePr>
        <p:xfrm>
          <a:off x="112533" y="665448"/>
          <a:ext cx="8918925" cy="3128860"/>
        </p:xfrm>
        <a:graphic>
          <a:graphicData uri="http://schemas.openxmlformats.org/drawingml/2006/table">
            <a:tbl>
              <a:tblPr>
                <a:noFill/>
                <a:tableStyleId>{366586A4-24A1-40B3-8E4B-B050B6568ECA}</a:tableStyleId>
              </a:tblPr>
              <a:tblGrid>
                <a:gridCol w="506425">
                  <a:extLst>
                    <a:ext uri="{9D8B030D-6E8A-4147-A177-3AD203B41FA5}">
                      <a16:colId xmlns:a16="http://schemas.microsoft.com/office/drawing/2014/main" val="20000"/>
                    </a:ext>
                  </a:extLst>
                </a:gridCol>
                <a:gridCol w="1997625">
                  <a:extLst>
                    <a:ext uri="{9D8B030D-6E8A-4147-A177-3AD203B41FA5}">
                      <a16:colId xmlns:a16="http://schemas.microsoft.com/office/drawing/2014/main" val="20001"/>
                    </a:ext>
                  </a:extLst>
                </a:gridCol>
                <a:gridCol w="1336425">
                  <a:extLst>
                    <a:ext uri="{9D8B030D-6E8A-4147-A177-3AD203B41FA5}">
                      <a16:colId xmlns:a16="http://schemas.microsoft.com/office/drawing/2014/main" val="20002"/>
                    </a:ext>
                  </a:extLst>
                </a:gridCol>
                <a:gridCol w="1426575">
                  <a:extLst>
                    <a:ext uri="{9D8B030D-6E8A-4147-A177-3AD203B41FA5}">
                      <a16:colId xmlns:a16="http://schemas.microsoft.com/office/drawing/2014/main" val="20003"/>
                    </a:ext>
                  </a:extLst>
                </a:gridCol>
                <a:gridCol w="1035275">
                  <a:extLst>
                    <a:ext uri="{9D8B030D-6E8A-4147-A177-3AD203B41FA5}">
                      <a16:colId xmlns:a16="http://schemas.microsoft.com/office/drawing/2014/main" val="20004"/>
                    </a:ext>
                  </a:extLst>
                </a:gridCol>
                <a:gridCol w="2616600">
                  <a:extLst>
                    <a:ext uri="{9D8B030D-6E8A-4147-A177-3AD203B41FA5}">
                      <a16:colId xmlns:a16="http://schemas.microsoft.com/office/drawing/2014/main" val="20005"/>
                    </a:ext>
                  </a:extLst>
                </a:gridCol>
              </a:tblGrid>
              <a:tr h="508150">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Sr. No.</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Title of  Research Paper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Authors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Conference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Year of Publication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Findings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extLst>
                  <a:ext uri="{0D108BD9-81ED-4DB2-BD59-A6C34878D82A}">
                    <a16:rowId xmlns:a16="http://schemas.microsoft.com/office/drawing/2014/main" val="10000"/>
                  </a:ext>
                </a:extLst>
              </a:tr>
              <a:tr h="1249100">
                <a:tc>
                  <a:txBody>
                    <a:bodyPr/>
                    <a:lstStyle/>
                    <a:p>
                      <a:pPr marL="0" marR="0" lvl="0" indent="0" algn="l" rtl="0">
                        <a:lnSpc>
                          <a:spcPct val="100000"/>
                        </a:lnSpc>
                        <a:spcBef>
                          <a:spcPts val="0"/>
                        </a:spcBef>
                        <a:spcAft>
                          <a:spcPts val="0"/>
                        </a:spcAft>
                        <a:buNone/>
                      </a:pPr>
                      <a:r>
                        <a:rPr lang="en-IN" sz="1400" b="0" u="none" strike="noStrike" cap="none" dirty="0">
                          <a:latin typeface="Times New Roman" panose="02020603050405020304" pitchFamily="18" charset="0"/>
                          <a:ea typeface="Times New Roman"/>
                          <a:cs typeface="Times New Roman" panose="02020603050405020304" pitchFamily="18" charset="0"/>
                          <a:sym typeface="Times New Roman"/>
                        </a:rPr>
                        <a:t>9</a:t>
                      </a:r>
                      <a:endParaRPr sz="1400" b="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n-US" sz="1400" dirty="0">
                          <a:latin typeface="Times New Roman" panose="02020603050405020304" pitchFamily="18" charset="0"/>
                          <a:cs typeface="Times New Roman" panose="02020603050405020304" pitchFamily="18" charset="0"/>
                        </a:rPr>
                        <a:t>A Method for Table Tennis Bat Trajectories Reconstruction with the Fusion of Human Keypoint Information,</a:t>
                      </a:r>
                      <a:endParaRPr sz="1400" b="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400"/>
                        <a:buFont typeface="Arial"/>
                        <a:buNone/>
                      </a:pPr>
                      <a:r>
                        <a:rPr lang="nl-NL" sz="1400" dirty="0">
                          <a:latin typeface="Times New Roman" panose="02020603050405020304" pitchFamily="18" charset="0"/>
                          <a:cs typeface="Times New Roman" panose="02020603050405020304" pitchFamily="18" charset="0"/>
                        </a:rPr>
                        <a:t>Y. Zheng, W. Zhou, T. Zou and H. Zhang</a:t>
                      </a:r>
                      <a:endParaRPr sz="1400" b="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n-US" sz="1400" dirty="0">
                          <a:latin typeface="Times New Roman" panose="02020603050405020304" pitchFamily="18" charset="0"/>
                          <a:cs typeface="Times New Roman" panose="02020603050405020304" pitchFamily="18" charset="0"/>
                        </a:rPr>
                        <a:t>IEEE International Conference on Network Intelligence and Digital Content </a:t>
                      </a:r>
                      <a:endParaRPr sz="1400" b="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600"/>
                        <a:buFont typeface="Arial"/>
                        <a:buNone/>
                      </a:pPr>
                      <a:r>
                        <a:rPr lang="en-IN" sz="1400" dirty="0">
                          <a:solidFill>
                            <a:schemeClr val="dk1"/>
                          </a:solidFill>
                          <a:latin typeface="Times New Roman" panose="02020603050405020304" pitchFamily="18" charset="0"/>
                          <a:ea typeface="Times New Roman"/>
                          <a:cs typeface="Times New Roman" panose="02020603050405020304" pitchFamily="18" charset="0"/>
                          <a:sym typeface="Times New Roman"/>
                        </a:rPr>
                        <a:t>2023</a:t>
                      </a:r>
                      <a:endParaRPr sz="1400" b="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27000" lvl="0" indent="0" algn="just" rtl="0">
                        <a:spcBef>
                          <a:spcPts val="0"/>
                        </a:spcBef>
                        <a:spcAft>
                          <a:spcPts val="0"/>
                        </a:spcAft>
                        <a:buSzPts val="1600"/>
                        <a:buFont typeface="Times New Roman"/>
                        <a:buNone/>
                      </a:pPr>
                      <a:r>
                        <a:rPr lang="en-IN" sz="1400" dirty="0">
                          <a:latin typeface="Times New Roman" panose="02020603050405020304" pitchFamily="18" charset="0"/>
                          <a:cs typeface="Times New Roman" panose="02020603050405020304" pitchFamily="18" charset="0"/>
                        </a:rPr>
                        <a:t>Reconstructing table tennis bat trajectories.</a:t>
                      </a:r>
                      <a:endParaRPr sz="1400"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249100">
                <a:tc>
                  <a:txBody>
                    <a:bodyPr/>
                    <a:lstStyle/>
                    <a:p>
                      <a:pPr marL="0" marR="0" lvl="0" indent="0" algn="l" rtl="0">
                        <a:lnSpc>
                          <a:spcPct val="100000"/>
                        </a:lnSpc>
                        <a:spcBef>
                          <a:spcPts val="0"/>
                        </a:spcBef>
                        <a:spcAft>
                          <a:spcPts val="0"/>
                        </a:spcAft>
                        <a:buNone/>
                      </a:pPr>
                      <a:r>
                        <a:rPr lang="en-IN"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10</a:t>
                      </a:r>
                      <a:endParaRPr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400" dirty="0">
                          <a:latin typeface="Times New Roman" panose="02020603050405020304" pitchFamily="18" charset="0"/>
                          <a:cs typeface="Times New Roman" panose="02020603050405020304" pitchFamily="18" charset="0"/>
                        </a:rPr>
                        <a:t>Deep Learning-Based Tennis Shot Type Prediction Using Gait Analysis</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IN" sz="1400" dirty="0">
                          <a:latin typeface="Times New Roman" panose="02020603050405020304" pitchFamily="18" charset="0"/>
                          <a:cs typeface="Times New Roman" panose="02020603050405020304" pitchFamily="18" charset="0"/>
                        </a:rPr>
                        <a:t>R. A et al.</a:t>
                      </a:r>
                      <a:endParaRPr sz="1400" dirty="0">
                        <a:latin typeface="Times New Roman" panose="02020603050405020304" pitchFamily="18" charset="0"/>
                        <a:cs typeface="Times New Roman" panose="02020603050405020304" pitchFamily="18" charset="0"/>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400" dirty="0">
                          <a:latin typeface="Times New Roman" panose="02020603050405020304" pitchFamily="18" charset="0"/>
                          <a:cs typeface="Times New Roman" panose="02020603050405020304" pitchFamily="18" charset="0"/>
                        </a:rPr>
                        <a:t>Intelligent Computing and Control for Engineering and Business Systems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IN" sz="1400" dirty="0">
                          <a:latin typeface="Times New Roman" panose="02020603050405020304" pitchFamily="18" charset="0"/>
                          <a:ea typeface="Times New Roman"/>
                          <a:cs typeface="Times New Roman" panose="02020603050405020304" pitchFamily="18" charset="0"/>
                          <a:sym typeface="Times New Roman"/>
                        </a:rPr>
                        <a:t>2023</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46050" lvl="0" indent="0" algn="l" rtl="0">
                        <a:lnSpc>
                          <a:spcPct val="115000"/>
                        </a:lnSpc>
                        <a:spcBef>
                          <a:spcPts val="0"/>
                        </a:spcBef>
                        <a:spcAft>
                          <a:spcPts val="0"/>
                        </a:spcAft>
                        <a:buSzPts val="1300"/>
                        <a:buFont typeface="Times New Roman"/>
                        <a:buNone/>
                      </a:pPr>
                      <a:r>
                        <a:rPr lang="en-IN" sz="1400" dirty="0">
                          <a:latin typeface="Times New Roman" panose="02020603050405020304" pitchFamily="18" charset="0"/>
                          <a:cs typeface="Times New Roman" panose="02020603050405020304" pitchFamily="18" charset="0"/>
                        </a:rPr>
                        <a:t>Predicting tennis shottypes.</a:t>
                      </a:r>
                      <a:endParaRPr sz="1400"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92" name="Google Shape;192;p34"/>
          <p:cNvGraphicFramePr/>
          <p:nvPr/>
        </p:nvGraphicFramePr>
        <p:xfrm>
          <a:off x="304800" y="304800"/>
          <a:ext cx="208250" cy="396210"/>
        </p:xfrm>
        <a:graphic>
          <a:graphicData uri="http://schemas.openxmlformats.org/drawingml/2006/table">
            <a:tbl>
              <a:tblPr>
                <a:noFill/>
                <a:tableStyleId>{366586A4-24A1-40B3-8E4B-B050B6568ECA}</a:tableStyleId>
              </a:tblPr>
              <a:tblGrid>
                <a:gridCol w="20825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351521e4098_0_146"/>
          <p:cNvSpPr txBox="1">
            <a:spLocks noGrp="1"/>
          </p:cNvSpPr>
          <p:nvPr>
            <p:ph type="title"/>
          </p:nvPr>
        </p:nvSpPr>
        <p:spPr>
          <a:xfrm>
            <a:off x="175850" y="376197"/>
            <a:ext cx="8255100" cy="507831"/>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IN" sz="3300" dirty="0"/>
              <a:t>System Architecture of Proposed Work</a:t>
            </a:r>
            <a:endParaRPr sz="3300" dirty="0"/>
          </a:p>
        </p:txBody>
      </p:sp>
      <p:pic>
        <p:nvPicPr>
          <p:cNvPr id="199" name="Google Shape;199;g351521e4098_0_146"/>
          <p:cNvPicPr preferRelativeResize="0"/>
          <p:nvPr/>
        </p:nvPicPr>
        <p:blipFill>
          <a:blip r:embed="rId3"/>
          <a:srcRect/>
          <a:stretch/>
        </p:blipFill>
        <p:spPr>
          <a:xfrm>
            <a:off x="1306063" y="1223070"/>
            <a:ext cx="5994674" cy="4909025"/>
          </a:xfrm>
          <a:prstGeom prst="rect">
            <a:avLst/>
          </a:prstGeom>
          <a:noFill/>
          <a:ln w="9525" cap="flat" cmpd="sng">
            <a:solidFill>
              <a:srgbClr val="000000"/>
            </a:solidFill>
            <a:prstDash val="solid"/>
            <a:round/>
            <a:headEnd type="none" w="sm" len="sm"/>
            <a:tailEnd type="none" w="sm" len="sm"/>
          </a:ln>
        </p:spPr>
      </p:pic>
      <p:sp>
        <p:nvSpPr>
          <p:cNvPr id="200" name="Google Shape;200;g351521e4098_0_146"/>
          <p:cNvSpPr txBox="1"/>
          <p:nvPr/>
        </p:nvSpPr>
        <p:spPr>
          <a:xfrm>
            <a:off x="3072000" y="64645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dirty="0">
                <a:solidFill>
                  <a:srgbClr val="004B53"/>
                </a:solidFill>
                <a:latin typeface="Times New Roman"/>
                <a:ea typeface="Times New Roman"/>
                <a:cs typeface="Times New Roman"/>
                <a:sym typeface="Times New Roman"/>
              </a:rPr>
              <a:t>APCOER, PUNE (A.Y. 2024-25</a:t>
            </a:r>
            <a:r>
              <a:rPr lang="en-IN" dirty="0">
                <a:solidFill>
                  <a:schemeClr val="dk1"/>
                </a:solidFill>
              </a:rPr>
              <a:t>)</a:t>
            </a:r>
            <a:endParaRPr dirty="0"/>
          </a:p>
        </p:txBody>
      </p:sp>
      <p:sp>
        <p:nvSpPr>
          <p:cNvPr id="201" name="Google Shape;201;g351521e4098_0_146"/>
          <p:cNvSpPr/>
          <p:nvPr/>
        </p:nvSpPr>
        <p:spPr>
          <a:xfrm>
            <a:off x="0" y="6471138"/>
            <a:ext cx="9144000" cy="387000"/>
          </a:xfrm>
          <a:prstGeom prst="rect">
            <a:avLst/>
          </a:prstGeom>
          <a:gradFill>
            <a:gsLst>
              <a:gs pos="0">
                <a:srgbClr val="9CE7F5"/>
              </a:gs>
              <a:gs pos="35000">
                <a:srgbClr val="BBEAF6"/>
              </a:gs>
              <a:gs pos="100000">
                <a:srgbClr val="E4F9FC"/>
              </a:gs>
            </a:gsLst>
            <a:lin ang="16200038" scaled="0"/>
          </a:gradFill>
          <a:ln w="9525" cap="flat" cmpd="sng">
            <a:solidFill>
              <a:srgbClr val="0096A7"/>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IN" b="1" dirty="0">
                <a:solidFill>
                  <a:srgbClr val="004B53"/>
                </a:solidFill>
                <a:latin typeface="Times New Roman"/>
                <a:ea typeface="Times New Roman"/>
                <a:cs typeface="Times New Roman"/>
                <a:sym typeface="Times New Roman"/>
              </a:rPr>
              <a:t>APCOER, PUNE (A.Y. 2024-25</a:t>
            </a:r>
            <a:r>
              <a:rPr lang="en-IN" dirty="0">
                <a:solidFill>
                  <a:schemeClr val="dk1"/>
                </a:solidFill>
              </a:rPr>
              <a:t>)</a:t>
            </a:r>
            <a:endParaRPr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grpSp>
        <p:nvGrpSpPr>
          <p:cNvPr id="207" name="Google Shape;207;p11"/>
          <p:cNvGrpSpPr/>
          <p:nvPr/>
        </p:nvGrpSpPr>
        <p:grpSpPr>
          <a:xfrm>
            <a:off x="0" y="0"/>
            <a:ext cx="9144000" cy="6858138"/>
            <a:chOff x="0" y="0"/>
            <a:chExt cx="9144000" cy="6858138"/>
          </a:xfrm>
        </p:grpSpPr>
        <p:sp>
          <p:nvSpPr>
            <p:cNvPr id="208" name="Google Shape;208;p11"/>
            <p:cNvSpPr/>
            <p:nvPr/>
          </p:nvSpPr>
          <p:spPr>
            <a:xfrm>
              <a:off x="0" y="0"/>
              <a:ext cx="9144000" cy="6858000"/>
            </a:xfrm>
            <a:prstGeom prst="rect">
              <a:avLst/>
            </a:prstGeom>
            <a:solidFill>
              <a:schemeClr val="lt1"/>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209" name="Google Shape;209;p11"/>
            <p:cNvSpPr/>
            <p:nvPr/>
          </p:nvSpPr>
          <p:spPr>
            <a:xfrm>
              <a:off x="0" y="6471138"/>
              <a:ext cx="9144000" cy="387000"/>
            </a:xfrm>
            <a:prstGeom prst="rect">
              <a:avLst/>
            </a:prstGeom>
            <a:gradFill>
              <a:gsLst>
                <a:gs pos="0">
                  <a:srgbClr val="9CE7F5"/>
                </a:gs>
                <a:gs pos="35000">
                  <a:srgbClr val="BBEAF6"/>
                </a:gs>
                <a:gs pos="100000">
                  <a:srgbClr val="E4F9FC"/>
                </a:gs>
              </a:gsLst>
              <a:lin ang="16200038" scaled="0"/>
            </a:gradFill>
            <a:ln w="9525" cap="flat" cmpd="sng">
              <a:solidFill>
                <a:srgbClr val="0096A7"/>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210" name="Google Shape;210;p11"/>
            <p:cNvSpPr txBox="1"/>
            <p:nvPr/>
          </p:nvSpPr>
          <p:spPr>
            <a:xfrm>
              <a:off x="2897946" y="6506310"/>
              <a:ext cx="2996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dirty="0">
                  <a:solidFill>
                    <a:srgbClr val="004B53"/>
                  </a:solidFill>
                  <a:latin typeface="Times New Roman"/>
                  <a:ea typeface="Times New Roman"/>
                  <a:cs typeface="Times New Roman"/>
                  <a:sym typeface="Times New Roman"/>
                </a:rPr>
                <a:t>APCOER, PUNE (A.Y. 2024-25</a:t>
              </a:r>
              <a:r>
                <a:rPr lang="en-IN" sz="1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grpSp>
      <p:sp>
        <p:nvSpPr>
          <p:cNvPr id="211" name="Google Shape;211;p11"/>
          <p:cNvSpPr txBox="1">
            <a:spLocks noGrp="1"/>
          </p:cNvSpPr>
          <p:nvPr>
            <p:ph type="title"/>
          </p:nvPr>
        </p:nvSpPr>
        <p:spPr>
          <a:xfrm>
            <a:off x="3146195" y="107337"/>
            <a:ext cx="3707100" cy="505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2800"/>
              <a:buNone/>
            </a:pPr>
            <a:r>
              <a:rPr lang="en-IN" b="1" dirty="0">
                <a:latin typeface="Times New Roman"/>
                <a:ea typeface="Times New Roman"/>
                <a:cs typeface="Times New Roman"/>
                <a:sym typeface="Times New Roman"/>
              </a:rPr>
              <a:t>Methodology</a:t>
            </a:r>
            <a:endParaRPr b="1" dirty="0">
              <a:latin typeface="Times New Roman"/>
              <a:ea typeface="Times New Roman"/>
              <a:cs typeface="Times New Roman"/>
              <a:sym typeface="Times New Roman"/>
            </a:endParaRPr>
          </a:p>
        </p:txBody>
      </p:sp>
      <p:sp>
        <p:nvSpPr>
          <p:cNvPr id="212" name="Google Shape;212;p11"/>
          <p:cNvSpPr/>
          <p:nvPr/>
        </p:nvSpPr>
        <p:spPr>
          <a:xfrm>
            <a:off x="452510" y="926123"/>
            <a:ext cx="6400800" cy="42474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sz="2000" b="0" i="0" u="none" strike="noStrike" cap="none"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D87A9FDA-13B2-3C68-FDED-A024042F93CE}"/>
              </a:ext>
            </a:extLst>
          </p:cNvPr>
          <p:cNvPicPr>
            <a:picLocks noChangeAspect="1"/>
          </p:cNvPicPr>
          <p:nvPr/>
        </p:nvPicPr>
        <p:blipFill>
          <a:blip r:embed="rId3"/>
          <a:stretch>
            <a:fillRect/>
          </a:stretch>
        </p:blipFill>
        <p:spPr>
          <a:xfrm>
            <a:off x="2419693" y="720174"/>
            <a:ext cx="3719308" cy="551462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pSp>
        <p:nvGrpSpPr>
          <p:cNvPr id="231" name="Google Shape;231;p13"/>
          <p:cNvGrpSpPr/>
          <p:nvPr/>
        </p:nvGrpSpPr>
        <p:grpSpPr>
          <a:xfrm>
            <a:off x="0" y="0"/>
            <a:ext cx="9144000" cy="6858000"/>
            <a:chOff x="0" y="0"/>
            <a:chExt cx="9144000" cy="6858000"/>
          </a:xfrm>
        </p:grpSpPr>
        <p:sp>
          <p:nvSpPr>
            <p:cNvPr id="232" name="Google Shape;232;p13"/>
            <p:cNvSpPr/>
            <p:nvPr/>
          </p:nvSpPr>
          <p:spPr>
            <a:xfrm>
              <a:off x="0" y="0"/>
              <a:ext cx="9144000" cy="6858000"/>
            </a:xfrm>
            <a:prstGeom prst="rect">
              <a:avLst/>
            </a:prstGeom>
            <a:solidFill>
              <a:schemeClr val="lt1"/>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233" name="Google Shape;233;p13"/>
            <p:cNvSpPr/>
            <p:nvPr/>
          </p:nvSpPr>
          <p:spPr>
            <a:xfrm>
              <a:off x="0" y="6471138"/>
              <a:ext cx="9144000" cy="386862"/>
            </a:xfrm>
            <a:prstGeom prst="rect">
              <a:avLst/>
            </a:prstGeom>
            <a:gradFill>
              <a:gsLst>
                <a:gs pos="0">
                  <a:srgbClr val="9CE7F5"/>
                </a:gs>
                <a:gs pos="35000">
                  <a:srgbClr val="BBEAF6"/>
                </a:gs>
                <a:gs pos="100000">
                  <a:srgbClr val="E4F9FC"/>
                </a:gs>
              </a:gsLst>
              <a:lin ang="16200000" scaled="0"/>
            </a:gradFill>
            <a:ln w="9525" cap="flat" cmpd="sng">
              <a:solidFill>
                <a:srgbClr val="0096A7"/>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234" name="Google Shape;234;p13"/>
            <p:cNvSpPr txBox="1"/>
            <p:nvPr/>
          </p:nvSpPr>
          <p:spPr>
            <a:xfrm>
              <a:off x="2897946" y="6506310"/>
              <a:ext cx="29964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dirty="0">
                  <a:solidFill>
                    <a:srgbClr val="004B53"/>
                  </a:solidFill>
                  <a:latin typeface="Times New Roman"/>
                  <a:ea typeface="Times New Roman"/>
                  <a:cs typeface="Times New Roman"/>
                  <a:sym typeface="Times New Roman"/>
                </a:rPr>
                <a:t>APCOER, PUNE (A.Y. 2024-25</a:t>
              </a:r>
              <a:r>
                <a:rPr lang="en-IN" sz="1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grpSp>
      <p:sp>
        <p:nvSpPr>
          <p:cNvPr id="235" name="Google Shape;235;p13"/>
          <p:cNvSpPr txBox="1">
            <a:spLocks noGrp="1"/>
          </p:cNvSpPr>
          <p:nvPr>
            <p:ph type="title"/>
          </p:nvPr>
        </p:nvSpPr>
        <p:spPr>
          <a:xfrm>
            <a:off x="533400" y="2667000"/>
            <a:ext cx="8255100" cy="6774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2800"/>
              <a:buNone/>
            </a:pPr>
            <a:r>
              <a:rPr lang="en-IN" sz="4400" b="1" dirty="0">
                <a:solidFill>
                  <a:schemeClr val="dk1"/>
                </a:solidFill>
                <a:latin typeface="Times New Roman"/>
                <a:ea typeface="Times New Roman"/>
                <a:cs typeface="Times New Roman"/>
                <a:sym typeface="Times New Roman"/>
              </a:rPr>
              <a:t>DESIGN AND MODELLING</a:t>
            </a:r>
            <a:endParaRPr sz="4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351521e4098_0_154"/>
          <p:cNvSpPr txBox="1">
            <a:spLocks noGrp="1"/>
          </p:cNvSpPr>
          <p:nvPr>
            <p:ph type="title"/>
          </p:nvPr>
        </p:nvSpPr>
        <p:spPr>
          <a:xfrm>
            <a:off x="249125" y="500847"/>
            <a:ext cx="8255100" cy="492443"/>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IN" dirty="0"/>
              <a:t>Activity Diagram of Proposed Work</a:t>
            </a:r>
            <a:endParaRPr dirty="0"/>
          </a:p>
        </p:txBody>
      </p:sp>
      <p:sp>
        <p:nvSpPr>
          <p:cNvPr id="244" name="Google Shape;244;g351521e4098_0_154"/>
          <p:cNvSpPr/>
          <p:nvPr/>
        </p:nvSpPr>
        <p:spPr>
          <a:xfrm>
            <a:off x="0" y="6471138"/>
            <a:ext cx="9144000" cy="387000"/>
          </a:xfrm>
          <a:prstGeom prst="rect">
            <a:avLst/>
          </a:prstGeom>
          <a:gradFill>
            <a:gsLst>
              <a:gs pos="0">
                <a:srgbClr val="9CE7F5"/>
              </a:gs>
              <a:gs pos="35000">
                <a:srgbClr val="BBEAF6"/>
              </a:gs>
              <a:gs pos="100000">
                <a:srgbClr val="E4F9FC"/>
              </a:gs>
            </a:gsLst>
            <a:lin ang="16200038" scaled="0"/>
          </a:gradFill>
          <a:ln w="9525" cap="flat" cmpd="sng">
            <a:solidFill>
              <a:srgbClr val="0096A7"/>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IN" b="1" dirty="0">
                <a:solidFill>
                  <a:srgbClr val="004B53"/>
                </a:solidFill>
                <a:latin typeface="Times New Roman"/>
                <a:ea typeface="Times New Roman"/>
                <a:cs typeface="Times New Roman"/>
                <a:sym typeface="Times New Roman"/>
              </a:rPr>
              <a:t>APCOER, PUNE (A.Y. 2024-25</a:t>
            </a:r>
            <a:r>
              <a:rPr lang="en-IN" dirty="0">
                <a:solidFill>
                  <a:schemeClr val="dk1"/>
                </a:solidFill>
              </a:rPr>
              <a:t>)</a:t>
            </a:r>
            <a:endParaRPr sz="1400" b="0" i="0" u="none" strike="noStrike" cap="none"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D8F77A6D-0BAA-4A03-B1CB-7D8E333E97C4}"/>
              </a:ext>
            </a:extLst>
          </p:cNvPr>
          <p:cNvPicPr>
            <a:picLocks noChangeAspect="1"/>
          </p:cNvPicPr>
          <p:nvPr/>
        </p:nvPicPr>
        <p:blipFill>
          <a:blip r:embed="rId3"/>
          <a:stretch>
            <a:fillRect/>
          </a:stretch>
        </p:blipFill>
        <p:spPr>
          <a:xfrm>
            <a:off x="1625600" y="1699680"/>
            <a:ext cx="5168900" cy="450340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351521e4098_0_201"/>
          <p:cNvSpPr txBox="1">
            <a:spLocks noGrp="1"/>
          </p:cNvSpPr>
          <p:nvPr>
            <p:ph type="title"/>
          </p:nvPr>
        </p:nvSpPr>
        <p:spPr>
          <a:xfrm>
            <a:off x="334550" y="427547"/>
            <a:ext cx="82551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IN" dirty="0"/>
              <a:t>Use Case Diagram of Proposed Work</a:t>
            </a:r>
            <a:endParaRPr dirty="0"/>
          </a:p>
        </p:txBody>
      </p:sp>
      <p:sp>
        <p:nvSpPr>
          <p:cNvPr id="259" name="Google Shape;259;g351521e4098_0_201"/>
          <p:cNvSpPr/>
          <p:nvPr/>
        </p:nvSpPr>
        <p:spPr>
          <a:xfrm>
            <a:off x="0" y="6471138"/>
            <a:ext cx="9144000" cy="387000"/>
          </a:xfrm>
          <a:prstGeom prst="rect">
            <a:avLst/>
          </a:prstGeom>
          <a:gradFill>
            <a:gsLst>
              <a:gs pos="0">
                <a:srgbClr val="9CE7F5"/>
              </a:gs>
              <a:gs pos="35000">
                <a:srgbClr val="BBEAF6"/>
              </a:gs>
              <a:gs pos="100000">
                <a:srgbClr val="E4F9FC"/>
              </a:gs>
            </a:gsLst>
            <a:lin ang="16200038" scaled="0"/>
          </a:gradFill>
          <a:ln w="9525" cap="flat" cmpd="sng">
            <a:solidFill>
              <a:srgbClr val="0096A7"/>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IN" b="1" dirty="0">
                <a:solidFill>
                  <a:srgbClr val="004B53"/>
                </a:solidFill>
                <a:latin typeface="Times New Roman"/>
                <a:ea typeface="Times New Roman"/>
                <a:cs typeface="Times New Roman"/>
                <a:sym typeface="Times New Roman"/>
              </a:rPr>
              <a:t>APCOER, PUNE (A.Y. 2024-25</a:t>
            </a:r>
            <a:r>
              <a:rPr lang="en-IN" dirty="0">
                <a:solidFill>
                  <a:schemeClr val="dk1"/>
                </a:solidFill>
              </a:rPr>
              <a:t>)</a:t>
            </a:r>
            <a:endParaRPr sz="1400" b="0" i="0" u="none" strike="noStrike" cap="none"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BCF8699B-D636-D4EC-C945-DEA529E84BD5}"/>
              </a:ext>
            </a:extLst>
          </p:cNvPr>
          <p:cNvPicPr>
            <a:picLocks noChangeAspect="1"/>
          </p:cNvPicPr>
          <p:nvPr/>
        </p:nvPicPr>
        <p:blipFill>
          <a:blip r:embed="rId3"/>
          <a:stretch>
            <a:fillRect/>
          </a:stretch>
        </p:blipFill>
        <p:spPr>
          <a:xfrm>
            <a:off x="1337900" y="1105425"/>
            <a:ext cx="6248400" cy="518043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pSp>
        <p:nvGrpSpPr>
          <p:cNvPr id="283" name="Google Shape;283;p16"/>
          <p:cNvGrpSpPr/>
          <p:nvPr/>
        </p:nvGrpSpPr>
        <p:grpSpPr>
          <a:xfrm>
            <a:off x="0" y="0"/>
            <a:ext cx="9144000" cy="6858138"/>
            <a:chOff x="0" y="0"/>
            <a:chExt cx="9144000" cy="6858138"/>
          </a:xfrm>
        </p:grpSpPr>
        <p:sp>
          <p:nvSpPr>
            <p:cNvPr id="284" name="Google Shape;284;p16"/>
            <p:cNvSpPr/>
            <p:nvPr/>
          </p:nvSpPr>
          <p:spPr>
            <a:xfrm>
              <a:off x="0" y="0"/>
              <a:ext cx="9144000" cy="6858000"/>
            </a:xfrm>
            <a:prstGeom prst="rect">
              <a:avLst/>
            </a:prstGeom>
            <a:solidFill>
              <a:schemeClr val="lt1"/>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285" name="Google Shape;285;p16"/>
            <p:cNvSpPr/>
            <p:nvPr/>
          </p:nvSpPr>
          <p:spPr>
            <a:xfrm>
              <a:off x="0" y="6471138"/>
              <a:ext cx="9144000" cy="387000"/>
            </a:xfrm>
            <a:prstGeom prst="rect">
              <a:avLst/>
            </a:prstGeom>
            <a:gradFill>
              <a:gsLst>
                <a:gs pos="0">
                  <a:srgbClr val="9CE7F5"/>
                </a:gs>
                <a:gs pos="35000">
                  <a:srgbClr val="BBEAF6"/>
                </a:gs>
                <a:gs pos="100000">
                  <a:srgbClr val="E4F9FC"/>
                </a:gs>
              </a:gsLst>
              <a:lin ang="16200038" scaled="0"/>
            </a:gradFill>
            <a:ln w="9525" cap="flat" cmpd="sng">
              <a:solidFill>
                <a:srgbClr val="0096A7"/>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286" name="Google Shape;286;p16"/>
            <p:cNvSpPr txBox="1"/>
            <p:nvPr/>
          </p:nvSpPr>
          <p:spPr>
            <a:xfrm>
              <a:off x="2897946" y="6506310"/>
              <a:ext cx="2996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dirty="0">
                  <a:solidFill>
                    <a:srgbClr val="004B53"/>
                  </a:solidFill>
                  <a:latin typeface="Times New Roman"/>
                  <a:ea typeface="Times New Roman"/>
                  <a:cs typeface="Times New Roman"/>
                  <a:sym typeface="Times New Roman"/>
                </a:rPr>
                <a:t>APCOER, PUNE (A.Y. 2024-25</a:t>
              </a:r>
              <a:r>
                <a:rPr lang="en-IN" sz="1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grpSp>
      <p:sp>
        <p:nvSpPr>
          <p:cNvPr id="287" name="Google Shape;287;p16"/>
          <p:cNvSpPr txBox="1">
            <a:spLocks noGrp="1"/>
          </p:cNvSpPr>
          <p:nvPr>
            <p:ph type="title"/>
          </p:nvPr>
        </p:nvSpPr>
        <p:spPr>
          <a:xfrm>
            <a:off x="444450" y="534997"/>
            <a:ext cx="8255100" cy="492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2800"/>
              <a:buNone/>
            </a:pPr>
            <a:r>
              <a:rPr lang="en-IN" dirty="0"/>
              <a:t>Result and Discussion  </a:t>
            </a:r>
            <a:endParaRPr dirty="0"/>
          </a:p>
        </p:txBody>
      </p:sp>
      <p:sp>
        <p:nvSpPr>
          <p:cNvPr id="288" name="Google Shape;288;p16"/>
          <p:cNvSpPr txBox="1"/>
          <p:nvPr/>
        </p:nvSpPr>
        <p:spPr>
          <a:xfrm>
            <a:off x="444461" y="642846"/>
            <a:ext cx="3276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p:txBody>
      </p:sp>
      <p:sp>
        <p:nvSpPr>
          <p:cNvPr id="289" name="Google Shape;289;p16"/>
          <p:cNvSpPr txBox="1"/>
          <p:nvPr/>
        </p:nvSpPr>
        <p:spPr>
          <a:xfrm>
            <a:off x="6019800" y="534992"/>
            <a:ext cx="2209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1C4B8260-CE7A-C4FA-243C-AD79D1A1C90E}"/>
              </a:ext>
            </a:extLst>
          </p:cNvPr>
          <p:cNvPicPr>
            <a:picLocks noChangeAspect="1"/>
          </p:cNvPicPr>
          <p:nvPr/>
        </p:nvPicPr>
        <p:blipFill>
          <a:blip r:embed="rId3"/>
          <a:stretch>
            <a:fillRect/>
          </a:stretch>
        </p:blipFill>
        <p:spPr>
          <a:xfrm>
            <a:off x="409310" y="1135446"/>
            <a:ext cx="8325379" cy="487339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g351521e4098_0_116"/>
          <p:cNvSpPr txBox="1">
            <a:spLocks noGrp="1"/>
          </p:cNvSpPr>
          <p:nvPr>
            <p:ph type="title"/>
          </p:nvPr>
        </p:nvSpPr>
        <p:spPr>
          <a:xfrm>
            <a:off x="359025" y="452022"/>
            <a:ext cx="8255100" cy="984885"/>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IN" dirty="0"/>
              <a:t>Comparison between players </a:t>
            </a:r>
            <a:br>
              <a:rPr lang="en-IN" dirty="0"/>
            </a:br>
            <a:endParaRPr dirty="0"/>
          </a:p>
        </p:txBody>
      </p:sp>
      <p:sp>
        <p:nvSpPr>
          <p:cNvPr id="298" name="Google Shape;298;g351521e4098_0_116"/>
          <p:cNvSpPr/>
          <p:nvPr/>
        </p:nvSpPr>
        <p:spPr>
          <a:xfrm>
            <a:off x="0" y="6471138"/>
            <a:ext cx="9144000" cy="387000"/>
          </a:xfrm>
          <a:prstGeom prst="rect">
            <a:avLst/>
          </a:prstGeom>
          <a:gradFill>
            <a:gsLst>
              <a:gs pos="0">
                <a:srgbClr val="9CE7F5"/>
              </a:gs>
              <a:gs pos="35000">
                <a:srgbClr val="BBEAF6"/>
              </a:gs>
              <a:gs pos="100000">
                <a:srgbClr val="E4F9FC"/>
              </a:gs>
            </a:gsLst>
            <a:lin ang="16200038" scaled="0"/>
          </a:gradFill>
          <a:ln w="9525" cap="flat" cmpd="sng">
            <a:solidFill>
              <a:srgbClr val="0096A7"/>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IN" b="1" dirty="0">
                <a:solidFill>
                  <a:srgbClr val="004B53"/>
                </a:solidFill>
                <a:latin typeface="Times New Roman"/>
                <a:ea typeface="Times New Roman"/>
                <a:cs typeface="Times New Roman"/>
                <a:sym typeface="Times New Roman"/>
              </a:rPr>
              <a:t>APCOER, PUNE (A.Y. 2024-25</a:t>
            </a:r>
            <a:r>
              <a:rPr lang="en-IN" dirty="0">
                <a:solidFill>
                  <a:schemeClr val="dk1"/>
                </a:solidFill>
              </a:rPr>
              <a:t>)</a:t>
            </a:r>
            <a:endParaRPr sz="1400" b="0" i="0" u="none" strike="noStrike" cap="none"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59BDAEB7-9644-7904-DDEC-9764EEAA6264}"/>
              </a:ext>
            </a:extLst>
          </p:cNvPr>
          <p:cNvPicPr>
            <a:picLocks noChangeAspect="1"/>
          </p:cNvPicPr>
          <p:nvPr/>
        </p:nvPicPr>
        <p:blipFill>
          <a:blip r:embed="rId3"/>
          <a:srcRect/>
          <a:stretch/>
        </p:blipFill>
        <p:spPr>
          <a:xfrm>
            <a:off x="359025" y="2007037"/>
            <a:ext cx="8255100" cy="328371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351521e4098_0_122"/>
          <p:cNvSpPr txBox="1">
            <a:spLocks noGrp="1"/>
          </p:cNvSpPr>
          <p:nvPr>
            <p:ph type="title"/>
          </p:nvPr>
        </p:nvSpPr>
        <p:spPr>
          <a:xfrm>
            <a:off x="444450" y="484822"/>
            <a:ext cx="8255100" cy="984885"/>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IN" dirty="0"/>
              <a:t>Best Player Selection</a:t>
            </a:r>
            <a:br>
              <a:rPr lang="en-IN" dirty="0"/>
            </a:br>
            <a:endParaRPr dirty="0"/>
          </a:p>
        </p:txBody>
      </p:sp>
      <p:sp>
        <p:nvSpPr>
          <p:cNvPr id="306" name="Google Shape;306;g351521e4098_0_122"/>
          <p:cNvSpPr/>
          <p:nvPr/>
        </p:nvSpPr>
        <p:spPr>
          <a:xfrm>
            <a:off x="0" y="6471138"/>
            <a:ext cx="9144000" cy="387000"/>
          </a:xfrm>
          <a:prstGeom prst="rect">
            <a:avLst/>
          </a:prstGeom>
          <a:gradFill>
            <a:gsLst>
              <a:gs pos="0">
                <a:srgbClr val="9CE7F5"/>
              </a:gs>
              <a:gs pos="35000">
                <a:srgbClr val="BBEAF6"/>
              </a:gs>
              <a:gs pos="100000">
                <a:srgbClr val="E4F9FC"/>
              </a:gs>
            </a:gsLst>
            <a:lin ang="16200038" scaled="0"/>
          </a:gradFill>
          <a:ln w="9525" cap="flat" cmpd="sng">
            <a:solidFill>
              <a:srgbClr val="0096A7"/>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IN" b="1" dirty="0">
                <a:solidFill>
                  <a:srgbClr val="004B53"/>
                </a:solidFill>
                <a:latin typeface="Times New Roman"/>
                <a:ea typeface="Times New Roman"/>
                <a:cs typeface="Times New Roman"/>
                <a:sym typeface="Times New Roman"/>
              </a:rPr>
              <a:t>APCOER, PUNE (A.Y. 2024-25</a:t>
            </a:r>
            <a:r>
              <a:rPr lang="en-IN" dirty="0">
                <a:solidFill>
                  <a:schemeClr val="dk1"/>
                </a:solidFill>
              </a:rPr>
              <a:t>)</a:t>
            </a:r>
            <a:endParaRPr sz="1400" b="0" i="0" u="none" strike="noStrike" cap="none"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AAD47D8D-073E-2178-2717-18FBD55937AC}"/>
              </a:ext>
            </a:extLst>
          </p:cNvPr>
          <p:cNvPicPr>
            <a:picLocks noChangeAspect="1"/>
          </p:cNvPicPr>
          <p:nvPr/>
        </p:nvPicPr>
        <p:blipFill>
          <a:blip r:embed="rId3"/>
          <a:srcRect/>
          <a:stretch/>
        </p:blipFill>
        <p:spPr>
          <a:xfrm>
            <a:off x="1371600" y="1889950"/>
            <a:ext cx="6197600" cy="33213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grpSp>
        <p:nvGrpSpPr>
          <p:cNvPr id="312" name="Google Shape;312;g351521e4098_0_102"/>
          <p:cNvGrpSpPr/>
          <p:nvPr/>
        </p:nvGrpSpPr>
        <p:grpSpPr>
          <a:xfrm>
            <a:off x="0" y="0"/>
            <a:ext cx="9144000" cy="6858138"/>
            <a:chOff x="0" y="0"/>
            <a:chExt cx="9144000" cy="6858138"/>
          </a:xfrm>
        </p:grpSpPr>
        <p:sp>
          <p:nvSpPr>
            <p:cNvPr id="313" name="Google Shape;313;g351521e4098_0_102"/>
            <p:cNvSpPr/>
            <p:nvPr/>
          </p:nvSpPr>
          <p:spPr>
            <a:xfrm>
              <a:off x="0" y="0"/>
              <a:ext cx="9144000" cy="6858000"/>
            </a:xfrm>
            <a:prstGeom prst="rect">
              <a:avLst/>
            </a:prstGeom>
            <a:solidFill>
              <a:schemeClr val="lt1"/>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314" name="Google Shape;314;g351521e4098_0_102"/>
            <p:cNvSpPr/>
            <p:nvPr/>
          </p:nvSpPr>
          <p:spPr>
            <a:xfrm>
              <a:off x="0" y="6471138"/>
              <a:ext cx="9144000" cy="387000"/>
            </a:xfrm>
            <a:prstGeom prst="rect">
              <a:avLst/>
            </a:prstGeom>
            <a:gradFill>
              <a:gsLst>
                <a:gs pos="0">
                  <a:srgbClr val="9CE7F5"/>
                </a:gs>
                <a:gs pos="35000">
                  <a:srgbClr val="BBEAF6"/>
                </a:gs>
                <a:gs pos="100000">
                  <a:srgbClr val="E4F9FC"/>
                </a:gs>
              </a:gsLst>
              <a:lin ang="16200038" scaled="0"/>
            </a:gradFill>
            <a:ln w="9525" cap="flat" cmpd="sng">
              <a:solidFill>
                <a:srgbClr val="0096A7"/>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315" name="Google Shape;315;g351521e4098_0_102"/>
            <p:cNvSpPr txBox="1"/>
            <p:nvPr/>
          </p:nvSpPr>
          <p:spPr>
            <a:xfrm>
              <a:off x="2897946" y="6506310"/>
              <a:ext cx="2996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dirty="0">
                  <a:solidFill>
                    <a:srgbClr val="004B53"/>
                  </a:solidFill>
                  <a:latin typeface="Times New Roman"/>
                  <a:ea typeface="Times New Roman"/>
                  <a:cs typeface="Times New Roman"/>
                  <a:sym typeface="Times New Roman"/>
                </a:rPr>
                <a:t>APCOER, PUNE (A.Y. 2024-25</a:t>
              </a:r>
              <a:r>
                <a:rPr lang="en-IN" sz="1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grpSp>
      <p:sp>
        <p:nvSpPr>
          <p:cNvPr id="316" name="Google Shape;316;g351521e4098_0_102"/>
          <p:cNvSpPr txBox="1">
            <a:spLocks noGrp="1"/>
          </p:cNvSpPr>
          <p:nvPr>
            <p:ph type="title"/>
          </p:nvPr>
        </p:nvSpPr>
        <p:spPr>
          <a:xfrm>
            <a:off x="232825" y="448297"/>
            <a:ext cx="8255100" cy="49244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2800"/>
              <a:buNone/>
            </a:pPr>
            <a:r>
              <a:rPr lang="en-IN" dirty="0"/>
              <a:t>Effectiveness by Speed</a:t>
            </a:r>
            <a:endParaRPr dirty="0"/>
          </a:p>
        </p:txBody>
      </p:sp>
      <p:sp>
        <p:nvSpPr>
          <p:cNvPr id="318" name="Google Shape;318;g351521e4098_0_102"/>
          <p:cNvSpPr txBox="1"/>
          <p:nvPr/>
        </p:nvSpPr>
        <p:spPr>
          <a:xfrm>
            <a:off x="6019800" y="534992"/>
            <a:ext cx="2209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303F5906-DEB2-C5AE-26A2-E5FFF8507875}"/>
              </a:ext>
            </a:extLst>
          </p:cNvPr>
          <p:cNvPicPr>
            <a:picLocks noChangeAspect="1"/>
          </p:cNvPicPr>
          <p:nvPr/>
        </p:nvPicPr>
        <p:blipFill>
          <a:blip r:embed="rId3"/>
          <a:srcRect/>
          <a:stretch/>
        </p:blipFill>
        <p:spPr>
          <a:xfrm>
            <a:off x="1741519" y="1154245"/>
            <a:ext cx="5470536" cy="51033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pSp>
        <p:nvGrpSpPr>
          <p:cNvPr id="91" name="Google Shape;91;p2"/>
          <p:cNvGrpSpPr/>
          <p:nvPr/>
        </p:nvGrpSpPr>
        <p:grpSpPr>
          <a:xfrm>
            <a:off x="0" y="0"/>
            <a:ext cx="9144000" cy="6858000"/>
            <a:chOff x="0" y="0"/>
            <a:chExt cx="9144000" cy="6858000"/>
          </a:xfrm>
        </p:grpSpPr>
        <p:sp>
          <p:nvSpPr>
            <p:cNvPr id="92" name="Google Shape;92;p2"/>
            <p:cNvSpPr/>
            <p:nvPr/>
          </p:nvSpPr>
          <p:spPr>
            <a:xfrm>
              <a:off x="0" y="0"/>
              <a:ext cx="9144000" cy="6858000"/>
            </a:xfrm>
            <a:prstGeom prst="rect">
              <a:avLst/>
            </a:prstGeom>
            <a:solidFill>
              <a:schemeClr val="lt1"/>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93" name="Google Shape;93;p2"/>
            <p:cNvSpPr/>
            <p:nvPr/>
          </p:nvSpPr>
          <p:spPr>
            <a:xfrm>
              <a:off x="0" y="6471138"/>
              <a:ext cx="9144000" cy="386862"/>
            </a:xfrm>
            <a:prstGeom prst="rect">
              <a:avLst/>
            </a:prstGeom>
            <a:gradFill>
              <a:gsLst>
                <a:gs pos="0">
                  <a:srgbClr val="9CE7F5"/>
                </a:gs>
                <a:gs pos="35000">
                  <a:srgbClr val="BBEAF6"/>
                </a:gs>
                <a:gs pos="100000">
                  <a:srgbClr val="E4F9FC"/>
                </a:gs>
              </a:gsLst>
              <a:lin ang="16200000" scaled="0"/>
            </a:gradFill>
            <a:ln w="9525" cap="flat" cmpd="sng">
              <a:solidFill>
                <a:srgbClr val="0096A7"/>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94" name="Google Shape;94;p2"/>
            <p:cNvSpPr txBox="1"/>
            <p:nvPr/>
          </p:nvSpPr>
          <p:spPr>
            <a:xfrm>
              <a:off x="2897946" y="6506310"/>
              <a:ext cx="29964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dirty="0">
                  <a:solidFill>
                    <a:srgbClr val="004B53"/>
                  </a:solidFill>
                  <a:latin typeface="Times New Roman"/>
                  <a:ea typeface="Times New Roman"/>
                  <a:cs typeface="Times New Roman"/>
                  <a:sym typeface="Times New Roman"/>
                </a:rPr>
                <a:t>APCOER, PUNE (A.Y. 2024-25</a:t>
              </a:r>
              <a:r>
                <a:rPr lang="en-IN" sz="1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grpSp>
      <p:sp>
        <p:nvSpPr>
          <p:cNvPr id="95" name="Google Shape;95;p2"/>
          <p:cNvSpPr txBox="1">
            <a:spLocks noGrp="1"/>
          </p:cNvSpPr>
          <p:nvPr>
            <p:ph type="title"/>
          </p:nvPr>
        </p:nvSpPr>
        <p:spPr>
          <a:xfrm>
            <a:off x="404500" y="361865"/>
            <a:ext cx="1583100" cy="505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2800"/>
              <a:buNone/>
            </a:pPr>
            <a:r>
              <a:rPr lang="en-IN" b="1" dirty="0">
                <a:latin typeface="Times New Roman"/>
                <a:ea typeface="Times New Roman"/>
                <a:cs typeface="Times New Roman"/>
                <a:sym typeface="Times New Roman"/>
              </a:rPr>
              <a:t>Contents</a:t>
            </a:r>
            <a:endParaRPr dirty="0"/>
          </a:p>
        </p:txBody>
      </p:sp>
      <p:sp>
        <p:nvSpPr>
          <p:cNvPr id="96" name="Google Shape;96;p2"/>
          <p:cNvSpPr txBox="1"/>
          <p:nvPr/>
        </p:nvSpPr>
        <p:spPr>
          <a:xfrm>
            <a:off x="817600" y="1301572"/>
            <a:ext cx="3455100" cy="4615200"/>
          </a:xfrm>
          <a:prstGeom prst="rect">
            <a:avLst/>
          </a:prstGeom>
          <a:noFill/>
          <a:ln>
            <a:noFill/>
          </a:ln>
        </p:spPr>
        <p:txBody>
          <a:bodyPr spcFirstLastPara="1" wrap="square" lIns="0" tIns="12700" rIns="0" bIns="0" anchor="t" anchorCtr="0">
            <a:spAutoFit/>
          </a:bodyPr>
          <a:lstStyle/>
          <a:p>
            <a:pPr marL="311150" marR="0" lvl="0" indent="-317500" algn="l" rtl="0">
              <a:lnSpc>
                <a:spcPct val="150000"/>
              </a:lnSpc>
              <a:spcBef>
                <a:spcPts val="0"/>
              </a:spcBef>
              <a:spcAft>
                <a:spcPts val="0"/>
              </a:spcAft>
              <a:buClr>
                <a:srgbClr val="0BD0D9"/>
              </a:buClr>
              <a:buSzPts val="2200"/>
              <a:buFont typeface="Noto Sans Symbols"/>
              <a:buChar char="⮚"/>
            </a:pPr>
            <a:r>
              <a:rPr lang="en-IN" sz="2300" b="1" i="0" u="none" strike="noStrike" cap="none" dirty="0">
                <a:solidFill>
                  <a:schemeClr val="dk1"/>
                </a:solidFill>
                <a:latin typeface="Times New Roman"/>
                <a:ea typeface="Times New Roman"/>
                <a:cs typeface="Times New Roman"/>
                <a:sym typeface="Times New Roman"/>
              </a:rPr>
              <a:t>Problem Statement</a:t>
            </a:r>
            <a:endParaRPr sz="2300" b="0" i="0" u="none" strike="noStrike" cap="none" dirty="0">
              <a:solidFill>
                <a:schemeClr val="dk1"/>
              </a:solidFill>
              <a:latin typeface="Times New Roman"/>
              <a:ea typeface="Times New Roman"/>
              <a:cs typeface="Times New Roman"/>
              <a:sym typeface="Times New Roman"/>
            </a:endParaRPr>
          </a:p>
          <a:p>
            <a:pPr marL="311150" marR="0" lvl="0" indent="-317500" algn="l" rtl="0">
              <a:lnSpc>
                <a:spcPct val="150000"/>
              </a:lnSpc>
              <a:spcBef>
                <a:spcPts val="0"/>
              </a:spcBef>
              <a:spcAft>
                <a:spcPts val="0"/>
              </a:spcAft>
              <a:buClr>
                <a:srgbClr val="0BD0D9"/>
              </a:buClr>
              <a:buSzPts val="2200"/>
              <a:buFont typeface="Noto Sans Symbols"/>
              <a:buChar char="⮚"/>
            </a:pPr>
            <a:r>
              <a:rPr lang="en-IN" sz="2300" b="1" i="0" u="none" strike="noStrike" cap="none" dirty="0">
                <a:solidFill>
                  <a:schemeClr val="dk1"/>
                </a:solidFill>
                <a:latin typeface="Times New Roman"/>
                <a:ea typeface="Times New Roman"/>
                <a:cs typeface="Times New Roman"/>
                <a:sym typeface="Times New Roman"/>
              </a:rPr>
              <a:t>Purpose of Study</a:t>
            </a:r>
            <a:endParaRPr sz="2300" b="0" i="0" u="none" strike="noStrike" cap="none" dirty="0">
              <a:solidFill>
                <a:schemeClr val="dk1"/>
              </a:solidFill>
              <a:latin typeface="Times New Roman"/>
              <a:ea typeface="Times New Roman"/>
              <a:cs typeface="Times New Roman"/>
              <a:sym typeface="Times New Roman"/>
            </a:endParaRPr>
          </a:p>
          <a:p>
            <a:pPr marL="311150" marR="0" lvl="0" indent="-317500" algn="l" rtl="0">
              <a:lnSpc>
                <a:spcPct val="150000"/>
              </a:lnSpc>
              <a:spcBef>
                <a:spcPts val="0"/>
              </a:spcBef>
              <a:spcAft>
                <a:spcPts val="0"/>
              </a:spcAft>
              <a:buClr>
                <a:srgbClr val="0BD0D9"/>
              </a:buClr>
              <a:buSzPts val="2200"/>
              <a:buFont typeface="Noto Sans Symbols"/>
              <a:buChar char="⮚"/>
            </a:pPr>
            <a:r>
              <a:rPr lang="en-IN" sz="2300" b="1" i="0" u="none" strike="noStrike" cap="none" dirty="0">
                <a:solidFill>
                  <a:schemeClr val="dk1"/>
                </a:solidFill>
                <a:latin typeface="Times New Roman"/>
                <a:ea typeface="Times New Roman"/>
                <a:cs typeface="Times New Roman"/>
                <a:sym typeface="Times New Roman"/>
              </a:rPr>
              <a:t>Aim and Objectives</a:t>
            </a:r>
            <a:endParaRPr sz="2300" b="0" i="0" u="none" strike="noStrike" cap="none" dirty="0">
              <a:solidFill>
                <a:schemeClr val="dk1"/>
              </a:solidFill>
              <a:latin typeface="Times New Roman"/>
              <a:ea typeface="Times New Roman"/>
              <a:cs typeface="Times New Roman"/>
              <a:sym typeface="Times New Roman"/>
            </a:endParaRPr>
          </a:p>
          <a:p>
            <a:pPr marL="311150" marR="0" lvl="0" indent="-317500" algn="l" rtl="0">
              <a:lnSpc>
                <a:spcPct val="150000"/>
              </a:lnSpc>
              <a:spcBef>
                <a:spcPts val="0"/>
              </a:spcBef>
              <a:spcAft>
                <a:spcPts val="0"/>
              </a:spcAft>
              <a:buClr>
                <a:srgbClr val="0BD0D9"/>
              </a:buClr>
              <a:buSzPts val="2200"/>
              <a:buFont typeface="Noto Sans Symbols"/>
              <a:buChar char="⮚"/>
            </a:pPr>
            <a:r>
              <a:rPr lang="en-IN" sz="2300" b="1" i="0" u="none" strike="noStrike" cap="none" dirty="0">
                <a:solidFill>
                  <a:schemeClr val="dk1"/>
                </a:solidFill>
                <a:latin typeface="Times New Roman"/>
                <a:ea typeface="Times New Roman"/>
                <a:cs typeface="Times New Roman"/>
                <a:sym typeface="Times New Roman"/>
              </a:rPr>
              <a:t>Introduction</a:t>
            </a:r>
            <a:endParaRPr sz="2300" b="0" i="0" u="none" strike="noStrike" cap="none" dirty="0">
              <a:solidFill>
                <a:schemeClr val="dk1"/>
              </a:solidFill>
              <a:latin typeface="Times New Roman"/>
              <a:ea typeface="Times New Roman"/>
              <a:cs typeface="Times New Roman"/>
              <a:sym typeface="Times New Roman"/>
            </a:endParaRPr>
          </a:p>
          <a:p>
            <a:pPr marL="311150" marR="0" lvl="0" indent="-317500" algn="l" rtl="0">
              <a:lnSpc>
                <a:spcPct val="150000"/>
              </a:lnSpc>
              <a:spcBef>
                <a:spcPts val="0"/>
              </a:spcBef>
              <a:spcAft>
                <a:spcPts val="0"/>
              </a:spcAft>
              <a:buClr>
                <a:srgbClr val="0BD0D9"/>
              </a:buClr>
              <a:buSzPts val="2200"/>
              <a:buFont typeface="Noto Sans Symbols"/>
              <a:buChar char="⮚"/>
            </a:pPr>
            <a:r>
              <a:rPr lang="en-IN" sz="2300" b="1" i="0" u="none" strike="noStrike" cap="none" dirty="0">
                <a:solidFill>
                  <a:schemeClr val="dk1"/>
                </a:solidFill>
                <a:latin typeface="Times New Roman"/>
                <a:ea typeface="Times New Roman"/>
                <a:cs typeface="Times New Roman"/>
                <a:sym typeface="Times New Roman"/>
              </a:rPr>
              <a:t>Literature Review</a:t>
            </a:r>
            <a:endParaRPr sz="2300" b="0" i="0" u="none" strike="noStrike" cap="none" dirty="0">
              <a:solidFill>
                <a:schemeClr val="dk1"/>
              </a:solidFill>
              <a:latin typeface="Times New Roman"/>
              <a:ea typeface="Times New Roman"/>
              <a:cs typeface="Times New Roman"/>
              <a:sym typeface="Times New Roman"/>
            </a:endParaRPr>
          </a:p>
          <a:p>
            <a:pPr marL="311150" marR="0" lvl="0" indent="-317500" algn="l" rtl="0">
              <a:lnSpc>
                <a:spcPct val="150000"/>
              </a:lnSpc>
              <a:spcBef>
                <a:spcPts val="0"/>
              </a:spcBef>
              <a:spcAft>
                <a:spcPts val="0"/>
              </a:spcAft>
              <a:buClr>
                <a:srgbClr val="0BD0D9"/>
              </a:buClr>
              <a:buSzPts val="2200"/>
              <a:buFont typeface="Noto Sans Symbols"/>
              <a:buChar char="⮚"/>
            </a:pPr>
            <a:r>
              <a:rPr lang="en-IN" sz="2300" b="1" i="0" u="none" strike="noStrike" cap="none" dirty="0">
                <a:solidFill>
                  <a:schemeClr val="dk1"/>
                </a:solidFill>
                <a:latin typeface="Times New Roman"/>
                <a:ea typeface="Times New Roman"/>
                <a:cs typeface="Times New Roman"/>
                <a:sym typeface="Times New Roman"/>
              </a:rPr>
              <a:t>Methodology</a:t>
            </a:r>
            <a:endParaRPr sz="2300" b="1" i="0" u="none" strike="noStrike" cap="none" dirty="0">
              <a:solidFill>
                <a:schemeClr val="dk1"/>
              </a:solidFill>
              <a:latin typeface="Times New Roman"/>
              <a:ea typeface="Times New Roman"/>
              <a:cs typeface="Times New Roman"/>
              <a:sym typeface="Times New Roman"/>
            </a:endParaRPr>
          </a:p>
          <a:p>
            <a:pPr marL="311150" marR="0" lvl="0" indent="-323850" algn="l" rtl="0">
              <a:lnSpc>
                <a:spcPct val="150000"/>
              </a:lnSpc>
              <a:spcBef>
                <a:spcPts val="0"/>
              </a:spcBef>
              <a:spcAft>
                <a:spcPts val="0"/>
              </a:spcAft>
              <a:buClr>
                <a:schemeClr val="dk1"/>
              </a:buClr>
              <a:buSzPts val="2300"/>
              <a:buFont typeface="Times New Roman"/>
              <a:buChar char="⮚"/>
            </a:pPr>
            <a:r>
              <a:rPr lang="en-IN" sz="2300" b="1" dirty="0">
                <a:solidFill>
                  <a:schemeClr val="dk1"/>
                </a:solidFill>
                <a:latin typeface="Times New Roman"/>
                <a:ea typeface="Times New Roman"/>
                <a:cs typeface="Times New Roman"/>
                <a:sym typeface="Times New Roman"/>
              </a:rPr>
              <a:t>Design and Modeling</a:t>
            </a:r>
            <a:endParaRPr sz="2300" b="1" dirty="0">
              <a:solidFill>
                <a:schemeClr val="dk1"/>
              </a:solidFill>
              <a:latin typeface="Times New Roman"/>
              <a:ea typeface="Times New Roman"/>
              <a:cs typeface="Times New Roman"/>
              <a:sym typeface="Times New Roman"/>
            </a:endParaRPr>
          </a:p>
          <a:p>
            <a:pPr marL="311150" marR="0" lvl="0" indent="-317500" algn="l" rtl="0">
              <a:lnSpc>
                <a:spcPct val="150000"/>
              </a:lnSpc>
              <a:spcBef>
                <a:spcPts val="0"/>
              </a:spcBef>
              <a:spcAft>
                <a:spcPts val="0"/>
              </a:spcAft>
              <a:buClr>
                <a:srgbClr val="0BD0D9"/>
              </a:buClr>
              <a:buSzPts val="2200"/>
              <a:buFont typeface="Noto Sans Symbols"/>
              <a:buChar char="⮚"/>
            </a:pPr>
            <a:r>
              <a:rPr lang="en-IN" sz="2300" b="1" i="0" u="none" strike="noStrike" cap="none" dirty="0">
                <a:solidFill>
                  <a:schemeClr val="dk1"/>
                </a:solidFill>
                <a:latin typeface="Times New Roman"/>
                <a:ea typeface="Times New Roman"/>
                <a:cs typeface="Times New Roman"/>
                <a:sym typeface="Times New Roman"/>
              </a:rPr>
              <a:t>Results and Discussions</a:t>
            </a:r>
            <a:endParaRPr sz="2300" b="1" i="0" u="none" strike="noStrike" cap="none" dirty="0">
              <a:solidFill>
                <a:schemeClr val="dk1"/>
              </a:solidFill>
              <a:latin typeface="Times New Roman"/>
              <a:ea typeface="Times New Roman"/>
              <a:cs typeface="Times New Roman"/>
              <a:sym typeface="Times New Roman"/>
            </a:endParaRPr>
          </a:p>
          <a:p>
            <a:pPr marL="311150" marR="0" lvl="0" indent="-317500" algn="l" rtl="0">
              <a:lnSpc>
                <a:spcPct val="150000"/>
              </a:lnSpc>
              <a:spcBef>
                <a:spcPts val="0"/>
              </a:spcBef>
              <a:spcAft>
                <a:spcPts val="0"/>
              </a:spcAft>
              <a:buClr>
                <a:srgbClr val="0BD0D9"/>
              </a:buClr>
              <a:buSzPts val="2200"/>
              <a:buFont typeface="Noto Sans Symbols"/>
              <a:buChar char="⮚"/>
            </a:pPr>
            <a:r>
              <a:rPr lang="en-IN" sz="2300" b="1" i="0" u="none" strike="noStrike" cap="none" dirty="0">
                <a:solidFill>
                  <a:schemeClr val="dk1"/>
                </a:solidFill>
                <a:latin typeface="Times New Roman"/>
                <a:ea typeface="Times New Roman"/>
                <a:cs typeface="Times New Roman"/>
                <a:sym typeface="Times New Roman"/>
              </a:rPr>
              <a:t>Conclusions </a:t>
            </a:r>
            <a:endParaRPr sz="23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351521e4098_0_128"/>
          <p:cNvSpPr txBox="1">
            <a:spLocks noGrp="1"/>
          </p:cNvSpPr>
          <p:nvPr>
            <p:ph type="title"/>
          </p:nvPr>
        </p:nvSpPr>
        <p:spPr>
          <a:xfrm>
            <a:off x="444450" y="481072"/>
            <a:ext cx="8255100" cy="984885"/>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IN" dirty="0"/>
              <a:t>Statistical Analysis</a:t>
            </a:r>
            <a:br>
              <a:rPr lang="en-IN" dirty="0"/>
            </a:br>
            <a:endParaRPr dirty="0"/>
          </a:p>
        </p:txBody>
      </p:sp>
      <p:sp>
        <p:nvSpPr>
          <p:cNvPr id="329" name="Google Shape;329;g351521e4098_0_128"/>
          <p:cNvSpPr/>
          <p:nvPr/>
        </p:nvSpPr>
        <p:spPr>
          <a:xfrm>
            <a:off x="0" y="6471138"/>
            <a:ext cx="9144000" cy="387000"/>
          </a:xfrm>
          <a:prstGeom prst="rect">
            <a:avLst/>
          </a:prstGeom>
          <a:gradFill>
            <a:gsLst>
              <a:gs pos="0">
                <a:srgbClr val="9CE7F5"/>
              </a:gs>
              <a:gs pos="35000">
                <a:srgbClr val="BBEAF6"/>
              </a:gs>
              <a:gs pos="100000">
                <a:srgbClr val="E4F9FC"/>
              </a:gs>
            </a:gsLst>
            <a:lin ang="16200038" scaled="0"/>
          </a:gradFill>
          <a:ln w="9525" cap="flat" cmpd="sng">
            <a:solidFill>
              <a:srgbClr val="0096A7"/>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330" name="Google Shape;330;g351521e4098_0_128"/>
          <p:cNvSpPr txBox="1"/>
          <p:nvPr/>
        </p:nvSpPr>
        <p:spPr>
          <a:xfrm>
            <a:off x="2991825" y="64645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dirty="0">
                <a:solidFill>
                  <a:srgbClr val="004B53"/>
                </a:solidFill>
                <a:latin typeface="Times New Roman"/>
                <a:ea typeface="Times New Roman"/>
                <a:cs typeface="Times New Roman"/>
                <a:sym typeface="Times New Roman"/>
              </a:rPr>
              <a:t>APCOER, PUNE (A.Y. 2024-25</a:t>
            </a:r>
            <a:r>
              <a:rPr lang="en-IN" dirty="0">
                <a:solidFill>
                  <a:schemeClr val="dk1"/>
                </a:solidFill>
              </a:rPr>
              <a:t>)</a:t>
            </a:r>
            <a:endParaRPr dirty="0"/>
          </a:p>
        </p:txBody>
      </p:sp>
      <p:pic>
        <p:nvPicPr>
          <p:cNvPr id="3" name="Picture 2">
            <a:extLst>
              <a:ext uri="{FF2B5EF4-FFF2-40B4-BE49-F238E27FC236}">
                <a16:creationId xmlns:a16="http://schemas.microsoft.com/office/drawing/2014/main" id="{4A7D41B2-E73C-6E2E-D313-BF7EAB689DEF}"/>
              </a:ext>
            </a:extLst>
          </p:cNvPr>
          <p:cNvPicPr>
            <a:picLocks noChangeAspect="1"/>
          </p:cNvPicPr>
          <p:nvPr/>
        </p:nvPicPr>
        <p:blipFill>
          <a:blip r:embed="rId3"/>
          <a:stretch>
            <a:fillRect/>
          </a:stretch>
        </p:blipFill>
        <p:spPr>
          <a:xfrm>
            <a:off x="444450" y="1181099"/>
            <a:ext cx="8325501" cy="467611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351521e4098_0_138"/>
          <p:cNvSpPr txBox="1">
            <a:spLocks noGrp="1"/>
          </p:cNvSpPr>
          <p:nvPr>
            <p:ph type="title"/>
          </p:nvPr>
        </p:nvSpPr>
        <p:spPr>
          <a:xfrm>
            <a:off x="444450" y="481072"/>
            <a:ext cx="8255100" cy="492443"/>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IN" dirty="0"/>
              <a:t>Feedback for Players</a:t>
            </a:r>
            <a:endParaRPr dirty="0"/>
          </a:p>
        </p:txBody>
      </p:sp>
      <p:pic>
        <p:nvPicPr>
          <p:cNvPr id="337" name="Google Shape;337;g351521e4098_0_138"/>
          <p:cNvPicPr preferRelativeResize="0"/>
          <p:nvPr/>
        </p:nvPicPr>
        <p:blipFill>
          <a:blip r:embed="rId3"/>
          <a:srcRect/>
          <a:stretch/>
        </p:blipFill>
        <p:spPr>
          <a:xfrm>
            <a:off x="444450" y="1546570"/>
            <a:ext cx="7705301" cy="4129334"/>
          </a:xfrm>
          <a:prstGeom prst="rect">
            <a:avLst/>
          </a:prstGeom>
          <a:noFill/>
          <a:ln>
            <a:noFill/>
          </a:ln>
        </p:spPr>
      </p:pic>
      <p:sp>
        <p:nvSpPr>
          <p:cNvPr id="338" name="Google Shape;338;g351521e4098_0_138"/>
          <p:cNvSpPr/>
          <p:nvPr/>
        </p:nvSpPr>
        <p:spPr>
          <a:xfrm>
            <a:off x="0" y="6471138"/>
            <a:ext cx="9144000" cy="387000"/>
          </a:xfrm>
          <a:prstGeom prst="rect">
            <a:avLst/>
          </a:prstGeom>
          <a:gradFill>
            <a:gsLst>
              <a:gs pos="0">
                <a:srgbClr val="9CE7F5"/>
              </a:gs>
              <a:gs pos="35000">
                <a:srgbClr val="BBEAF6"/>
              </a:gs>
              <a:gs pos="100000">
                <a:srgbClr val="E4F9FC"/>
              </a:gs>
            </a:gsLst>
            <a:lin ang="16200038" scaled="0"/>
          </a:gradFill>
          <a:ln w="9525" cap="flat" cmpd="sng">
            <a:solidFill>
              <a:srgbClr val="0096A7"/>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339" name="Google Shape;339;g351521e4098_0_138"/>
          <p:cNvSpPr txBox="1"/>
          <p:nvPr/>
        </p:nvSpPr>
        <p:spPr>
          <a:xfrm>
            <a:off x="2881925" y="64645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dirty="0">
                <a:solidFill>
                  <a:srgbClr val="004B53"/>
                </a:solidFill>
                <a:latin typeface="Times New Roman"/>
                <a:ea typeface="Times New Roman"/>
                <a:cs typeface="Times New Roman"/>
                <a:sym typeface="Times New Roman"/>
              </a:rPr>
              <a:t>APCOER, PUNE (A.Y. 2024-25</a:t>
            </a:r>
            <a:r>
              <a:rPr lang="en-IN" dirty="0">
                <a:solidFill>
                  <a:schemeClr val="dk1"/>
                </a:solidFill>
              </a:rPr>
              <a:t>)</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grpSp>
        <p:nvGrpSpPr>
          <p:cNvPr id="345" name="Google Shape;345;p27"/>
          <p:cNvGrpSpPr/>
          <p:nvPr/>
        </p:nvGrpSpPr>
        <p:grpSpPr>
          <a:xfrm>
            <a:off x="0" y="0"/>
            <a:ext cx="9144000" cy="6858000"/>
            <a:chOff x="0" y="0"/>
            <a:chExt cx="9144000" cy="6858000"/>
          </a:xfrm>
        </p:grpSpPr>
        <p:sp>
          <p:nvSpPr>
            <p:cNvPr id="346" name="Google Shape;346;p27"/>
            <p:cNvSpPr/>
            <p:nvPr/>
          </p:nvSpPr>
          <p:spPr>
            <a:xfrm>
              <a:off x="0" y="0"/>
              <a:ext cx="9144000" cy="6858000"/>
            </a:xfrm>
            <a:prstGeom prst="rect">
              <a:avLst/>
            </a:prstGeom>
            <a:solidFill>
              <a:schemeClr val="lt1"/>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347" name="Google Shape;347;p27"/>
            <p:cNvSpPr/>
            <p:nvPr/>
          </p:nvSpPr>
          <p:spPr>
            <a:xfrm>
              <a:off x="0" y="6471138"/>
              <a:ext cx="9144000" cy="386862"/>
            </a:xfrm>
            <a:prstGeom prst="rect">
              <a:avLst/>
            </a:prstGeom>
            <a:gradFill>
              <a:gsLst>
                <a:gs pos="0">
                  <a:srgbClr val="9CE7F5"/>
                </a:gs>
                <a:gs pos="35000">
                  <a:srgbClr val="BBEAF6"/>
                </a:gs>
                <a:gs pos="100000">
                  <a:srgbClr val="E4F9FC"/>
                </a:gs>
              </a:gsLst>
              <a:lin ang="16200000" scaled="0"/>
            </a:gradFill>
            <a:ln w="9525" cap="flat" cmpd="sng">
              <a:solidFill>
                <a:srgbClr val="0096A7"/>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348" name="Google Shape;348;p27"/>
            <p:cNvSpPr txBox="1"/>
            <p:nvPr/>
          </p:nvSpPr>
          <p:spPr>
            <a:xfrm>
              <a:off x="2897946" y="6506310"/>
              <a:ext cx="29964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dirty="0">
                  <a:solidFill>
                    <a:srgbClr val="004B53"/>
                  </a:solidFill>
                  <a:latin typeface="Times New Roman"/>
                  <a:ea typeface="Times New Roman"/>
                  <a:cs typeface="Times New Roman"/>
                  <a:sym typeface="Times New Roman"/>
                </a:rPr>
                <a:t>APCOER, PUNE (A.Y. 2024-25</a:t>
              </a:r>
              <a:r>
                <a:rPr lang="en-IN" sz="1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grpSp>
      <p:sp>
        <p:nvSpPr>
          <p:cNvPr id="349" name="Google Shape;349;p27"/>
          <p:cNvSpPr txBox="1">
            <a:spLocks noGrp="1"/>
          </p:cNvSpPr>
          <p:nvPr>
            <p:ph type="title"/>
          </p:nvPr>
        </p:nvSpPr>
        <p:spPr>
          <a:xfrm>
            <a:off x="3215835" y="236559"/>
            <a:ext cx="2222400" cy="505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2800"/>
              <a:buNone/>
            </a:pPr>
            <a:r>
              <a:rPr lang="en-IN" b="1" dirty="0">
                <a:latin typeface="Times New Roman"/>
                <a:ea typeface="Times New Roman"/>
                <a:cs typeface="Times New Roman"/>
                <a:sym typeface="Times New Roman"/>
              </a:rPr>
              <a:t>Conclusions</a:t>
            </a:r>
            <a:endParaRPr b="1" dirty="0">
              <a:latin typeface="Times New Roman"/>
              <a:ea typeface="Times New Roman"/>
              <a:cs typeface="Times New Roman"/>
              <a:sym typeface="Times New Roman"/>
            </a:endParaRPr>
          </a:p>
        </p:txBody>
      </p:sp>
      <p:sp>
        <p:nvSpPr>
          <p:cNvPr id="350" name="Google Shape;350;p27"/>
          <p:cNvSpPr/>
          <p:nvPr/>
        </p:nvSpPr>
        <p:spPr>
          <a:xfrm>
            <a:off x="291150" y="1132378"/>
            <a:ext cx="8305800" cy="3785611"/>
          </a:xfrm>
          <a:prstGeom prst="rect">
            <a:avLst/>
          </a:prstGeom>
          <a:noFill/>
          <a:ln>
            <a:noFill/>
          </a:ln>
        </p:spPr>
        <p:txBody>
          <a:bodyPr spcFirstLastPara="1" wrap="square" lIns="91425" tIns="45700" rIns="91425" bIns="45700" anchor="t" anchorCtr="0">
            <a:spAutoFit/>
          </a:bodyPr>
          <a:lstStyle/>
          <a:p>
            <a:pPr marL="457200" lvl="0" algn="just">
              <a:lnSpc>
                <a:spcPct val="115000"/>
              </a:lnSpc>
              <a:spcBef>
                <a:spcPts val="1200"/>
              </a:spcBef>
            </a:pPr>
            <a:r>
              <a:rPr lang="en-US" sz="2000" dirty="0">
                <a:latin typeface="Times New Roman" panose="02020603050405020304" pitchFamily="18" charset="0"/>
                <a:cs typeface="Times New Roman" panose="02020603050405020304" pitchFamily="18" charset="0"/>
              </a:rPr>
              <a:t>The project successfully developed a YOLO-v8 based AI system for in-depth tennis match analysis, providing an automated solution to track players and the ball with high accuracy. By integrating YOLO-v8 with object tracking algorithms like DeepSORT, the system was able to calculate key performance metrics such as player speed, average player speed, shot speed, and average shot speed in real time. This significantly reduces the need for manual analysis and enables coaches, analysts, and players to gain valuable insights into match dynamics and performance patterns. The visual representation of these analytics through dashboards and reports adds further value to player evaluation and strategy formulation</a:t>
            </a:r>
            <a:endParaRPr sz="24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grpSp>
        <p:nvGrpSpPr>
          <p:cNvPr id="356" name="Google Shape;356;p29"/>
          <p:cNvGrpSpPr/>
          <p:nvPr/>
        </p:nvGrpSpPr>
        <p:grpSpPr>
          <a:xfrm>
            <a:off x="0" y="0"/>
            <a:ext cx="9144000" cy="6858000"/>
            <a:chOff x="0" y="0"/>
            <a:chExt cx="9144000" cy="6858000"/>
          </a:xfrm>
        </p:grpSpPr>
        <p:sp>
          <p:nvSpPr>
            <p:cNvPr id="357" name="Google Shape;357;p29"/>
            <p:cNvSpPr/>
            <p:nvPr/>
          </p:nvSpPr>
          <p:spPr>
            <a:xfrm>
              <a:off x="0" y="0"/>
              <a:ext cx="9144000" cy="6858000"/>
            </a:xfrm>
            <a:prstGeom prst="rect">
              <a:avLst/>
            </a:prstGeom>
            <a:solidFill>
              <a:schemeClr val="lt1"/>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358" name="Google Shape;358;p29"/>
            <p:cNvSpPr/>
            <p:nvPr/>
          </p:nvSpPr>
          <p:spPr>
            <a:xfrm>
              <a:off x="0" y="6471138"/>
              <a:ext cx="9144000" cy="386862"/>
            </a:xfrm>
            <a:prstGeom prst="rect">
              <a:avLst/>
            </a:prstGeom>
            <a:gradFill>
              <a:gsLst>
                <a:gs pos="0">
                  <a:srgbClr val="9CE7F5"/>
                </a:gs>
                <a:gs pos="35000">
                  <a:srgbClr val="BBEAF6"/>
                </a:gs>
                <a:gs pos="100000">
                  <a:srgbClr val="E4F9FC"/>
                </a:gs>
              </a:gsLst>
              <a:lin ang="16200000" scaled="0"/>
            </a:gradFill>
            <a:ln w="9525" cap="flat" cmpd="sng">
              <a:solidFill>
                <a:srgbClr val="0096A7"/>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359" name="Google Shape;359;p29"/>
            <p:cNvSpPr txBox="1"/>
            <p:nvPr/>
          </p:nvSpPr>
          <p:spPr>
            <a:xfrm>
              <a:off x="2897946" y="6506310"/>
              <a:ext cx="29964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dirty="0">
                  <a:solidFill>
                    <a:srgbClr val="004B53"/>
                  </a:solidFill>
                  <a:latin typeface="Times New Roman"/>
                  <a:ea typeface="Times New Roman"/>
                  <a:cs typeface="Times New Roman"/>
                  <a:sym typeface="Times New Roman"/>
                </a:rPr>
                <a:t>APCOER, PUNE (A.Y. 2024-25</a:t>
              </a:r>
              <a:r>
                <a:rPr lang="en-IN" sz="1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grpSp>
      <p:sp>
        <p:nvSpPr>
          <p:cNvPr id="360" name="Google Shape;360;p29"/>
          <p:cNvSpPr txBox="1">
            <a:spLocks noGrp="1"/>
          </p:cNvSpPr>
          <p:nvPr>
            <p:ph type="title"/>
          </p:nvPr>
        </p:nvSpPr>
        <p:spPr>
          <a:xfrm>
            <a:off x="2208627" y="2048301"/>
            <a:ext cx="4344507" cy="1028487"/>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2800"/>
              <a:buNone/>
            </a:pPr>
            <a:r>
              <a:rPr lang="en-IN" sz="6600" b="1" dirty="0"/>
              <a:t>Thank You</a:t>
            </a:r>
            <a:endParaRPr sz="66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pSp>
        <p:nvGrpSpPr>
          <p:cNvPr id="102" name="Google Shape;102;p3"/>
          <p:cNvGrpSpPr/>
          <p:nvPr/>
        </p:nvGrpSpPr>
        <p:grpSpPr>
          <a:xfrm>
            <a:off x="0" y="0"/>
            <a:ext cx="9144000" cy="6858000"/>
            <a:chOff x="0" y="0"/>
            <a:chExt cx="9144000" cy="6858000"/>
          </a:xfrm>
        </p:grpSpPr>
        <p:sp>
          <p:nvSpPr>
            <p:cNvPr id="103" name="Google Shape;103;p3"/>
            <p:cNvSpPr/>
            <p:nvPr/>
          </p:nvSpPr>
          <p:spPr>
            <a:xfrm>
              <a:off x="0" y="0"/>
              <a:ext cx="9144000" cy="6858000"/>
            </a:xfrm>
            <a:prstGeom prst="rect">
              <a:avLst/>
            </a:prstGeom>
            <a:solidFill>
              <a:schemeClr val="lt1"/>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104" name="Google Shape;104;p3"/>
            <p:cNvSpPr/>
            <p:nvPr/>
          </p:nvSpPr>
          <p:spPr>
            <a:xfrm>
              <a:off x="0" y="6471138"/>
              <a:ext cx="9144000" cy="386862"/>
            </a:xfrm>
            <a:prstGeom prst="rect">
              <a:avLst/>
            </a:prstGeom>
            <a:gradFill>
              <a:gsLst>
                <a:gs pos="0">
                  <a:srgbClr val="9CE7F5"/>
                </a:gs>
                <a:gs pos="35000">
                  <a:srgbClr val="BBEAF6"/>
                </a:gs>
                <a:gs pos="100000">
                  <a:srgbClr val="E4F9FC"/>
                </a:gs>
              </a:gsLst>
              <a:lin ang="16200000" scaled="0"/>
            </a:gradFill>
            <a:ln w="9525" cap="flat" cmpd="sng">
              <a:solidFill>
                <a:srgbClr val="0096A7"/>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105" name="Google Shape;105;p3"/>
            <p:cNvSpPr txBox="1"/>
            <p:nvPr/>
          </p:nvSpPr>
          <p:spPr>
            <a:xfrm>
              <a:off x="2897946" y="6506310"/>
              <a:ext cx="29964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dirty="0">
                  <a:solidFill>
                    <a:srgbClr val="004B53"/>
                  </a:solidFill>
                  <a:latin typeface="Times New Roman"/>
                  <a:ea typeface="Times New Roman"/>
                  <a:cs typeface="Times New Roman"/>
                  <a:sym typeface="Times New Roman"/>
                </a:rPr>
                <a:t>APCOER, PUNE (A.Y. 2024-25</a:t>
              </a:r>
              <a:r>
                <a:rPr lang="en-IN" sz="1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grpSp>
      <p:sp>
        <p:nvSpPr>
          <p:cNvPr id="106" name="Google Shape;106;p3"/>
          <p:cNvSpPr txBox="1">
            <a:spLocks noGrp="1"/>
          </p:cNvSpPr>
          <p:nvPr>
            <p:ph type="title"/>
          </p:nvPr>
        </p:nvSpPr>
        <p:spPr>
          <a:xfrm>
            <a:off x="267009" y="473364"/>
            <a:ext cx="3368700" cy="505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2800"/>
              <a:buNone/>
            </a:pPr>
            <a:r>
              <a:rPr lang="en-IN" b="1" dirty="0">
                <a:latin typeface="Times New Roman"/>
                <a:ea typeface="Times New Roman"/>
                <a:cs typeface="Times New Roman"/>
                <a:sym typeface="Times New Roman"/>
              </a:rPr>
              <a:t>Problem Statement</a:t>
            </a:r>
            <a:endParaRPr dirty="0"/>
          </a:p>
        </p:txBody>
      </p:sp>
      <p:pic>
        <p:nvPicPr>
          <p:cNvPr id="107" name="Google Shape;107;p3" descr="Star Universe: What is Problem Statement"/>
          <p:cNvPicPr preferRelativeResize="0"/>
          <p:nvPr/>
        </p:nvPicPr>
        <p:blipFill rotWithShape="1">
          <a:blip r:embed="rId3">
            <a:alphaModFix/>
          </a:blip>
          <a:srcRect/>
          <a:stretch/>
        </p:blipFill>
        <p:spPr>
          <a:xfrm>
            <a:off x="187163" y="1305045"/>
            <a:ext cx="3528392" cy="3861048"/>
          </a:xfrm>
          <a:prstGeom prst="rect">
            <a:avLst/>
          </a:prstGeom>
          <a:noFill/>
          <a:ln>
            <a:noFill/>
          </a:ln>
        </p:spPr>
      </p:pic>
      <p:sp>
        <p:nvSpPr>
          <p:cNvPr id="108" name="Google Shape;108;p3"/>
          <p:cNvSpPr/>
          <p:nvPr/>
        </p:nvSpPr>
        <p:spPr>
          <a:xfrm>
            <a:off x="3269120" y="1103568"/>
            <a:ext cx="5169900" cy="2215951"/>
          </a:xfrm>
          <a:prstGeom prst="rect">
            <a:avLst/>
          </a:prstGeom>
          <a:noFill/>
          <a:ln>
            <a:noFill/>
          </a:ln>
        </p:spPr>
        <p:txBody>
          <a:bodyPr spcFirstLastPara="1" wrap="square" lIns="91425" tIns="45700" rIns="91425" bIns="45700" anchor="t" anchorCtr="0">
            <a:spAutoFit/>
          </a:bodyPr>
          <a:lstStyle/>
          <a:p>
            <a:pPr marL="171450" lvl="0" indent="-171450" algn="just">
              <a:spcBef>
                <a:spcPts val="1200"/>
              </a:spcBef>
              <a:buSzPts val="1800"/>
              <a:buFont typeface="Wingdings" panose="05000000000000000000" pitchFamily="2" charset="2"/>
              <a:buChar char="§"/>
            </a:pPr>
            <a:r>
              <a:rPr lang="en-US" sz="1800" dirty="0">
                <a:solidFill>
                  <a:schemeClr val="accent5">
                    <a:lumMod val="75000"/>
                  </a:schemeClr>
                </a:solidFill>
                <a:latin typeface="Times New Roman" panose="02020603050405020304" pitchFamily="18" charset="0"/>
                <a:cs typeface="Times New Roman" panose="02020603050405020304" pitchFamily="18" charset="0"/>
              </a:rPr>
              <a:t>Lack of real-time performance metrics limits coaching effectiveness.</a:t>
            </a:r>
          </a:p>
          <a:p>
            <a:pPr marL="171450" lvl="0" indent="-171450" algn="just">
              <a:spcBef>
                <a:spcPts val="1200"/>
              </a:spcBef>
              <a:buSzPts val="1800"/>
              <a:buFont typeface="Wingdings" panose="05000000000000000000" pitchFamily="2" charset="2"/>
              <a:buChar char="§"/>
            </a:pPr>
            <a:r>
              <a:rPr lang="en-US" sz="1800" dirty="0">
                <a:solidFill>
                  <a:schemeClr val="accent5">
                    <a:lumMod val="75000"/>
                  </a:schemeClr>
                </a:solidFill>
                <a:latin typeface="Times New Roman" panose="02020603050405020304" pitchFamily="18" charset="0"/>
                <a:cs typeface="Times New Roman" panose="02020603050405020304" pitchFamily="18" charset="0"/>
              </a:rPr>
              <a:t>Existing systems are either expensive or lack in-depth player and shot analytics.</a:t>
            </a:r>
          </a:p>
          <a:p>
            <a:pPr marL="171450" lvl="0" indent="-171450" algn="just">
              <a:spcBef>
                <a:spcPts val="1200"/>
              </a:spcBef>
              <a:buSzPts val="1800"/>
              <a:buFont typeface="Wingdings" panose="05000000000000000000" pitchFamily="2" charset="2"/>
              <a:buChar char="§"/>
            </a:pPr>
            <a:r>
              <a:rPr lang="en-US" sz="1800" dirty="0">
                <a:solidFill>
                  <a:schemeClr val="accent5">
                    <a:lumMod val="75000"/>
                  </a:schemeClr>
                </a:solidFill>
                <a:latin typeface="Times New Roman" panose="02020603050405020304" pitchFamily="18" charset="0"/>
                <a:cs typeface="Times New Roman" panose="02020603050405020304" pitchFamily="18" charset="0"/>
              </a:rPr>
              <a:t>There is no affordable, AI-based solution for automated, real-time match analysis</a:t>
            </a:r>
            <a:endParaRPr sz="1800" dirty="0">
              <a:solidFill>
                <a:schemeClr val="accent5">
                  <a:lumMod val="75000"/>
                </a:schemeClr>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4"/>
          <p:cNvGrpSpPr/>
          <p:nvPr/>
        </p:nvGrpSpPr>
        <p:grpSpPr>
          <a:xfrm>
            <a:off x="0" y="0"/>
            <a:ext cx="9144000" cy="6858000"/>
            <a:chOff x="0" y="0"/>
            <a:chExt cx="9144000" cy="6858000"/>
          </a:xfrm>
        </p:grpSpPr>
        <p:sp>
          <p:nvSpPr>
            <p:cNvPr id="116" name="Google Shape;116;p4"/>
            <p:cNvSpPr/>
            <p:nvPr/>
          </p:nvSpPr>
          <p:spPr>
            <a:xfrm>
              <a:off x="0" y="0"/>
              <a:ext cx="9144000" cy="6858000"/>
            </a:xfrm>
            <a:prstGeom prst="rect">
              <a:avLst/>
            </a:prstGeom>
            <a:solidFill>
              <a:schemeClr val="lt1"/>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117" name="Google Shape;117;p4"/>
            <p:cNvSpPr/>
            <p:nvPr/>
          </p:nvSpPr>
          <p:spPr>
            <a:xfrm>
              <a:off x="0" y="6471138"/>
              <a:ext cx="9144000" cy="386862"/>
            </a:xfrm>
            <a:prstGeom prst="rect">
              <a:avLst/>
            </a:prstGeom>
            <a:gradFill>
              <a:gsLst>
                <a:gs pos="0">
                  <a:srgbClr val="9CE7F5"/>
                </a:gs>
                <a:gs pos="35000">
                  <a:srgbClr val="BBEAF6"/>
                </a:gs>
                <a:gs pos="100000">
                  <a:srgbClr val="E4F9FC"/>
                </a:gs>
              </a:gsLst>
              <a:lin ang="16200000" scaled="0"/>
            </a:gradFill>
            <a:ln w="9525" cap="flat" cmpd="sng">
              <a:solidFill>
                <a:srgbClr val="0096A7"/>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118" name="Google Shape;118;p4"/>
            <p:cNvSpPr txBox="1"/>
            <p:nvPr/>
          </p:nvSpPr>
          <p:spPr>
            <a:xfrm>
              <a:off x="2897946" y="6506310"/>
              <a:ext cx="29964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dirty="0">
                  <a:solidFill>
                    <a:srgbClr val="004B53"/>
                  </a:solidFill>
                  <a:latin typeface="Times New Roman"/>
                  <a:ea typeface="Times New Roman"/>
                  <a:cs typeface="Times New Roman"/>
                  <a:sym typeface="Times New Roman"/>
                </a:rPr>
                <a:t>APCOER, PUNE (A.Y. 2024-25</a:t>
              </a:r>
              <a:r>
                <a:rPr lang="en-IN" sz="1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grpSp>
      <p:sp>
        <p:nvSpPr>
          <p:cNvPr id="119" name="Google Shape;119;p4"/>
          <p:cNvSpPr txBox="1">
            <a:spLocks noGrp="1"/>
          </p:cNvSpPr>
          <p:nvPr>
            <p:ph type="title"/>
          </p:nvPr>
        </p:nvSpPr>
        <p:spPr>
          <a:xfrm>
            <a:off x="2960273" y="238012"/>
            <a:ext cx="3679678"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2800"/>
              <a:buNone/>
            </a:pPr>
            <a:r>
              <a:rPr lang="en-IN" b="1" dirty="0">
                <a:latin typeface="Times New Roman"/>
                <a:ea typeface="Times New Roman"/>
                <a:cs typeface="Times New Roman"/>
                <a:sym typeface="Times New Roman"/>
              </a:rPr>
              <a:t>Aim and Objectives</a:t>
            </a:r>
            <a:endParaRPr dirty="0"/>
          </a:p>
        </p:txBody>
      </p:sp>
      <p:sp>
        <p:nvSpPr>
          <p:cNvPr id="120" name="Google Shape;120;p4"/>
          <p:cNvSpPr txBox="1"/>
          <p:nvPr/>
        </p:nvSpPr>
        <p:spPr>
          <a:xfrm>
            <a:off x="367179" y="801859"/>
            <a:ext cx="8254307" cy="6493829"/>
          </a:xfrm>
          <a:prstGeom prst="rect">
            <a:avLst/>
          </a:prstGeom>
          <a:noFill/>
          <a:ln>
            <a:noFill/>
          </a:ln>
        </p:spPr>
        <p:txBody>
          <a:bodyPr spcFirstLastPara="1" wrap="square" lIns="0" tIns="63500" rIns="0" bIns="0" anchor="t" anchorCtr="0">
            <a:spAutoFit/>
          </a:bodyPr>
          <a:lstStyle/>
          <a:p>
            <a:pPr marL="74930" marR="0" lvl="0" indent="0" algn="just" rtl="0">
              <a:lnSpc>
                <a:spcPct val="150000"/>
              </a:lnSpc>
              <a:spcBef>
                <a:spcPts val="0"/>
              </a:spcBef>
              <a:spcAft>
                <a:spcPts val="0"/>
              </a:spcAft>
              <a:buClr>
                <a:srgbClr val="000000"/>
              </a:buClr>
              <a:buSzPts val="1800"/>
              <a:buFont typeface="Arial"/>
              <a:buNone/>
            </a:pPr>
            <a:r>
              <a:rPr lang="en-IN" sz="1800" b="1" i="0" u="none" strike="noStrike" cap="none" dirty="0">
                <a:solidFill>
                  <a:srgbClr val="002060"/>
                </a:solidFill>
                <a:latin typeface="Times New Roman" panose="02020603050405020304" pitchFamily="18" charset="0"/>
                <a:ea typeface="Times New Roman"/>
                <a:cs typeface="Times New Roman" panose="02020603050405020304" pitchFamily="18" charset="0"/>
                <a:sym typeface="Times New Roman"/>
              </a:rPr>
              <a:t>Aim:</a:t>
            </a:r>
            <a:endParaRPr sz="1800" b="1" i="0" u="none" strike="noStrike" cap="none" dirty="0">
              <a:solidFill>
                <a:srgbClr val="002060"/>
              </a:solidFill>
              <a:latin typeface="Times New Roman" panose="02020603050405020304" pitchFamily="18" charset="0"/>
              <a:ea typeface="Times New Roman"/>
              <a:cs typeface="Times New Roman" panose="02020603050405020304" pitchFamily="18" charset="0"/>
              <a:sym typeface="Times New Roman"/>
            </a:endParaRPr>
          </a:p>
          <a:p>
            <a:pPr marL="74930" lvl="0" algn="just">
              <a:lnSpc>
                <a:spcPct val="150000"/>
              </a:lnSpc>
              <a:spcBef>
                <a:spcPts val="500"/>
              </a:spcBef>
              <a:buSzPts val="1800"/>
            </a:pPr>
            <a:r>
              <a:rPr lang="en-IN"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t>
            </a:r>
            <a:r>
              <a:rPr lang="en-US" sz="1800" dirty="0">
                <a:solidFill>
                  <a:schemeClr val="accent5">
                    <a:lumMod val="75000"/>
                  </a:schemeClr>
                </a:solidFill>
                <a:latin typeface="Times New Roman" panose="02020603050405020304" pitchFamily="18" charset="0"/>
                <a:cs typeface="Times New Roman" panose="02020603050405020304" pitchFamily="18" charset="0"/>
              </a:rPr>
              <a:t>To develop an AI-powered system using YOLO-v8 for in-depth analysis of tennis matches by accurately tracking player and ball movement, calculating speed metrics, and generating actionable performance insights.</a:t>
            </a:r>
            <a:r>
              <a:rPr lang="en-IN" sz="1800" dirty="0">
                <a:solidFill>
                  <a:schemeClr val="accent5">
                    <a:lumMod val="75000"/>
                  </a:schemeClr>
                </a:solidFill>
                <a:latin typeface="Times New Roman" panose="02020603050405020304" pitchFamily="18" charset="0"/>
                <a:ea typeface="Times New Roman"/>
                <a:cs typeface="Times New Roman" panose="02020603050405020304" pitchFamily="18" charset="0"/>
                <a:sym typeface="Times New Roman"/>
              </a:rPr>
              <a:t> </a:t>
            </a:r>
            <a:r>
              <a:rPr lang="en-IN"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t>
            </a:r>
            <a:endParaRPr sz="18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endParaRPr>
          </a:p>
          <a:p>
            <a:pPr marL="74930" marR="0" lvl="0" indent="0" algn="just" rtl="0">
              <a:lnSpc>
                <a:spcPct val="150000"/>
              </a:lnSpc>
              <a:spcBef>
                <a:spcPts val="500"/>
              </a:spcBef>
              <a:spcAft>
                <a:spcPts val="0"/>
              </a:spcAft>
              <a:buClr>
                <a:srgbClr val="000000"/>
              </a:buClr>
              <a:buSzPts val="1050"/>
              <a:buFont typeface="Arial"/>
              <a:buNone/>
            </a:pPr>
            <a:endParaRPr sz="105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just" rtl="0">
              <a:lnSpc>
                <a:spcPct val="150000"/>
              </a:lnSpc>
              <a:spcBef>
                <a:spcPts val="0"/>
              </a:spcBef>
              <a:spcAft>
                <a:spcPts val="0"/>
              </a:spcAft>
              <a:buClr>
                <a:srgbClr val="000000"/>
              </a:buClr>
              <a:buSzPts val="1800"/>
              <a:buFont typeface="Arial"/>
              <a:buNone/>
            </a:pPr>
            <a:r>
              <a:rPr lang="en-IN" sz="1800" b="1" i="0" u="none" strike="noStrike" cap="none" dirty="0">
                <a:solidFill>
                  <a:srgbClr val="002060"/>
                </a:solidFill>
                <a:latin typeface="Times New Roman" panose="02020603050405020304" pitchFamily="18" charset="0"/>
                <a:ea typeface="Times New Roman"/>
                <a:cs typeface="Times New Roman" panose="02020603050405020304" pitchFamily="18" charset="0"/>
                <a:sym typeface="Times New Roman"/>
              </a:rPr>
              <a:t>Objectives:</a:t>
            </a:r>
          </a:p>
          <a:p>
            <a:pPr marL="285750" lvl="2" indent="-285750">
              <a:lnSpc>
                <a:spcPct val="150000"/>
              </a:lnSpc>
              <a:buSzPts val="1800"/>
              <a:buFont typeface="Wingdings" panose="05000000000000000000" pitchFamily="2" charset="2"/>
              <a:buChar char="§"/>
            </a:pPr>
            <a:r>
              <a:rPr lang="en-IN" sz="1800" dirty="0">
                <a:solidFill>
                  <a:schemeClr val="accent5">
                    <a:lumMod val="75000"/>
                  </a:schemeClr>
                </a:solidFill>
                <a:latin typeface="Times New Roman" panose="02020603050405020304" pitchFamily="18" charset="0"/>
                <a:cs typeface="Times New Roman" panose="02020603050405020304" pitchFamily="18" charset="0"/>
              </a:rPr>
              <a:t>Enhance Coaching Efficiency</a:t>
            </a:r>
          </a:p>
          <a:p>
            <a:pPr marL="285750" lvl="2" indent="-285750">
              <a:lnSpc>
                <a:spcPct val="150000"/>
              </a:lnSpc>
              <a:buSzPts val="1800"/>
              <a:buFont typeface="Wingdings" panose="05000000000000000000" pitchFamily="2" charset="2"/>
              <a:buChar char="§"/>
            </a:pPr>
            <a:r>
              <a:rPr lang="en-IN" sz="1800" dirty="0">
                <a:solidFill>
                  <a:schemeClr val="accent5">
                    <a:lumMod val="75000"/>
                  </a:schemeClr>
                </a:solidFill>
                <a:latin typeface="Times New Roman" panose="02020603050405020304" pitchFamily="18" charset="0"/>
                <a:cs typeface="Times New Roman" panose="02020603050405020304" pitchFamily="18" charset="0"/>
              </a:rPr>
              <a:t>Improve Player Performance</a:t>
            </a:r>
            <a:endParaRPr lang="en-IN" sz="1800" b="1" dirty="0">
              <a:solidFill>
                <a:schemeClr val="accent5">
                  <a:lumMod val="75000"/>
                </a:schemeClr>
              </a:solidFill>
              <a:latin typeface="Times New Roman" panose="02020603050405020304" pitchFamily="18" charset="0"/>
              <a:ea typeface="Times New Roman"/>
              <a:cs typeface="Times New Roman" panose="02020603050405020304" pitchFamily="18" charset="0"/>
              <a:sym typeface="Times New Roman"/>
            </a:endParaRPr>
          </a:p>
          <a:p>
            <a:pPr marL="285750" lvl="2" indent="-285750">
              <a:lnSpc>
                <a:spcPct val="150000"/>
              </a:lnSpc>
              <a:buSzPts val="1800"/>
              <a:buFont typeface="Wingdings" panose="05000000000000000000" pitchFamily="2" charset="2"/>
              <a:buChar char="§"/>
            </a:pPr>
            <a:r>
              <a:rPr lang="en-IN" sz="1800" dirty="0">
                <a:solidFill>
                  <a:schemeClr val="accent5">
                    <a:lumMod val="75000"/>
                  </a:schemeClr>
                </a:solidFill>
                <a:latin typeface="Times New Roman" panose="02020603050405020304" pitchFamily="18" charset="0"/>
                <a:cs typeface="Times New Roman" panose="02020603050405020304" pitchFamily="18" charset="0"/>
              </a:rPr>
              <a:t>Support Injury Prevention</a:t>
            </a:r>
          </a:p>
          <a:p>
            <a:pPr marL="285750" lvl="2" indent="-285750">
              <a:lnSpc>
                <a:spcPct val="150000"/>
              </a:lnSpc>
              <a:buSzPts val="1800"/>
              <a:buFont typeface="Wingdings" panose="05000000000000000000" pitchFamily="2" charset="2"/>
              <a:buChar char="§"/>
            </a:pPr>
            <a:r>
              <a:rPr lang="en-IN" sz="1800" dirty="0">
                <a:solidFill>
                  <a:schemeClr val="accent5">
                    <a:lumMod val="75000"/>
                  </a:schemeClr>
                </a:solidFill>
                <a:latin typeface="Times New Roman" panose="02020603050405020304" pitchFamily="18" charset="0"/>
                <a:cs typeface="Times New Roman" panose="02020603050405020304" pitchFamily="18" charset="0"/>
              </a:rPr>
              <a:t>Democratize Professional Analysis</a:t>
            </a:r>
            <a:endParaRPr lang="en-IN" sz="1800" b="1" i="0" u="none" strike="noStrike" cap="none" dirty="0">
              <a:solidFill>
                <a:schemeClr val="accent5">
                  <a:lumMod val="75000"/>
                </a:schemeClr>
              </a:solidFill>
              <a:latin typeface="Times New Roman" panose="02020603050405020304" pitchFamily="18" charset="0"/>
              <a:ea typeface="Times New Roman"/>
              <a:cs typeface="Times New Roman" panose="02020603050405020304" pitchFamily="18" charset="0"/>
              <a:sym typeface="Times New Roman"/>
            </a:endParaRPr>
          </a:p>
          <a:p>
            <a:pPr marL="285750" lvl="2" indent="-285750">
              <a:lnSpc>
                <a:spcPct val="150000"/>
              </a:lnSpc>
              <a:buSzPts val="1800"/>
              <a:buFont typeface="Wingdings" panose="05000000000000000000" pitchFamily="2" charset="2"/>
              <a:buChar char="§"/>
            </a:pPr>
            <a:r>
              <a:rPr lang="en-IN" sz="1800" dirty="0">
                <a:solidFill>
                  <a:schemeClr val="accent5">
                    <a:lumMod val="75000"/>
                  </a:schemeClr>
                </a:solidFill>
                <a:latin typeface="Times New Roman" panose="02020603050405020304" pitchFamily="18" charset="0"/>
                <a:cs typeface="Times New Roman" panose="02020603050405020304" pitchFamily="18" charset="0"/>
              </a:rPr>
              <a:t>Create Historical Performance Archives</a:t>
            </a:r>
          </a:p>
          <a:p>
            <a:pPr marL="285750" lvl="2" indent="-285750">
              <a:lnSpc>
                <a:spcPct val="150000"/>
              </a:lnSpc>
              <a:buSzPts val="1800"/>
              <a:buFont typeface="Wingdings" panose="05000000000000000000" pitchFamily="2" charset="2"/>
              <a:buChar char="§"/>
            </a:pPr>
            <a:r>
              <a:rPr lang="en-IN" sz="1800" dirty="0">
                <a:solidFill>
                  <a:schemeClr val="accent5">
                    <a:lumMod val="75000"/>
                  </a:schemeClr>
                </a:solidFill>
                <a:latin typeface="Times New Roman" panose="02020603050405020304" pitchFamily="18" charset="0"/>
                <a:cs typeface="Times New Roman" panose="02020603050405020304" pitchFamily="18" charset="0"/>
              </a:rPr>
              <a:t>Cost Effective</a:t>
            </a:r>
            <a:endParaRPr lang="en-IN" sz="1800" b="1" i="0" u="none" strike="noStrike" cap="none" dirty="0">
              <a:solidFill>
                <a:schemeClr val="accent5">
                  <a:lumMod val="75000"/>
                </a:schemeClr>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just" rtl="0">
              <a:lnSpc>
                <a:spcPct val="150000"/>
              </a:lnSpc>
              <a:spcBef>
                <a:spcPts val="0"/>
              </a:spcBef>
              <a:spcAft>
                <a:spcPts val="0"/>
              </a:spcAft>
              <a:buClr>
                <a:srgbClr val="000000"/>
              </a:buClr>
              <a:buSzPts val="1800"/>
              <a:buFont typeface="Arial"/>
              <a:buNone/>
            </a:pPr>
            <a:endParaRPr sz="1800" b="1" i="0" u="none" strike="noStrike" cap="none" dirty="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Clr>
                <a:srgbClr val="000000"/>
              </a:buClr>
              <a:buSzPts val="1800"/>
              <a:buFont typeface="Arial"/>
              <a:buNone/>
            </a:pPr>
            <a:endParaRPr sz="1800" dirty="0">
              <a:solidFill>
                <a:schemeClr val="dk1"/>
              </a:solidFill>
              <a:latin typeface="Times New Roman"/>
              <a:ea typeface="Times New Roman"/>
              <a:cs typeface="Times New Roman"/>
              <a:sym typeface="Times New Roman"/>
            </a:endParaRPr>
          </a:p>
          <a:p>
            <a:pPr marL="0" marR="0" lvl="0" indent="0" algn="just" rtl="0">
              <a:lnSpc>
                <a:spcPct val="115000"/>
              </a:lnSpc>
              <a:spcBef>
                <a:spcPts val="1000"/>
              </a:spcBef>
              <a:spcAft>
                <a:spcPts val="0"/>
              </a:spcAft>
              <a:buClr>
                <a:srgbClr val="000000"/>
              </a:buClr>
              <a:buSzPts val="1800"/>
              <a:buFont typeface="Arial"/>
              <a:buNone/>
            </a:pPr>
            <a:endParaRPr sz="1800" b="1" i="0" u="none" strike="noStrike" cap="none" dirty="0">
              <a:solidFill>
                <a:schemeClr val="dk1"/>
              </a:solidFill>
              <a:latin typeface="Times New Roman"/>
              <a:ea typeface="Times New Roman"/>
              <a:cs typeface="Times New Roman"/>
              <a:sym typeface="Times New Roman"/>
            </a:endParaRPr>
          </a:p>
          <a:p>
            <a:pPr marL="74930" marR="0" lvl="0" indent="0" algn="just" rtl="0">
              <a:lnSpc>
                <a:spcPct val="100000"/>
              </a:lnSpc>
              <a:spcBef>
                <a:spcPts val="0"/>
              </a:spcBef>
              <a:spcAft>
                <a:spcPts val="0"/>
              </a:spcAft>
              <a:buClr>
                <a:srgbClr val="000000"/>
              </a:buClr>
              <a:buSzPts val="2000"/>
              <a:buFont typeface="Arial"/>
              <a:buNone/>
            </a:pPr>
            <a:endParaRPr sz="20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pSp>
        <p:nvGrpSpPr>
          <p:cNvPr id="126" name="Google Shape;126;p5"/>
          <p:cNvGrpSpPr/>
          <p:nvPr/>
        </p:nvGrpSpPr>
        <p:grpSpPr>
          <a:xfrm>
            <a:off x="0" y="0"/>
            <a:ext cx="9144000" cy="6858000"/>
            <a:chOff x="0" y="0"/>
            <a:chExt cx="9144000" cy="6858000"/>
          </a:xfrm>
        </p:grpSpPr>
        <p:sp>
          <p:nvSpPr>
            <p:cNvPr id="127" name="Google Shape;127;p5"/>
            <p:cNvSpPr/>
            <p:nvPr/>
          </p:nvSpPr>
          <p:spPr>
            <a:xfrm>
              <a:off x="0" y="0"/>
              <a:ext cx="9144000" cy="6858000"/>
            </a:xfrm>
            <a:prstGeom prst="rect">
              <a:avLst/>
            </a:prstGeom>
            <a:solidFill>
              <a:schemeClr val="lt1"/>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128" name="Google Shape;128;p5"/>
            <p:cNvSpPr/>
            <p:nvPr/>
          </p:nvSpPr>
          <p:spPr>
            <a:xfrm>
              <a:off x="0" y="6471138"/>
              <a:ext cx="9144000" cy="386862"/>
            </a:xfrm>
            <a:prstGeom prst="rect">
              <a:avLst/>
            </a:prstGeom>
            <a:gradFill>
              <a:gsLst>
                <a:gs pos="0">
                  <a:srgbClr val="9CE7F5"/>
                </a:gs>
                <a:gs pos="35000">
                  <a:srgbClr val="BBEAF6"/>
                </a:gs>
                <a:gs pos="100000">
                  <a:srgbClr val="E4F9FC"/>
                </a:gs>
              </a:gsLst>
              <a:lin ang="16200000" scaled="0"/>
            </a:gradFill>
            <a:ln w="9525" cap="flat" cmpd="sng">
              <a:solidFill>
                <a:srgbClr val="0096A7"/>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129" name="Google Shape;129;p5"/>
            <p:cNvSpPr txBox="1"/>
            <p:nvPr/>
          </p:nvSpPr>
          <p:spPr>
            <a:xfrm>
              <a:off x="2897946" y="6506310"/>
              <a:ext cx="29964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dirty="0">
                  <a:solidFill>
                    <a:srgbClr val="004B53"/>
                  </a:solidFill>
                  <a:latin typeface="Times New Roman"/>
                  <a:ea typeface="Times New Roman"/>
                  <a:cs typeface="Times New Roman"/>
                  <a:sym typeface="Times New Roman"/>
                </a:rPr>
                <a:t>APCOER, PUNE (A.Y. 2024-25</a:t>
              </a:r>
              <a:r>
                <a:rPr lang="en-IN" sz="1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grpSp>
      <p:sp>
        <p:nvSpPr>
          <p:cNvPr id="130" name="Google Shape;130;p5"/>
          <p:cNvSpPr txBox="1">
            <a:spLocks noGrp="1"/>
          </p:cNvSpPr>
          <p:nvPr>
            <p:ph type="title"/>
          </p:nvPr>
        </p:nvSpPr>
        <p:spPr>
          <a:xfrm>
            <a:off x="3301040" y="242868"/>
            <a:ext cx="2231400" cy="505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2800"/>
              <a:buNone/>
            </a:pPr>
            <a:r>
              <a:rPr lang="en-IN" b="1" dirty="0">
                <a:latin typeface="Times New Roman"/>
                <a:ea typeface="Times New Roman"/>
                <a:cs typeface="Times New Roman"/>
                <a:sym typeface="Times New Roman"/>
              </a:rPr>
              <a:t>Introduction</a:t>
            </a:r>
            <a:endParaRPr dirty="0"/>
          </a:p>
        </p:txBody>
      </p:sp>
      <p:sp>
        <p:nvSpPr>
          <p:cNvPr id="131" name="Google Shape;131;p5"/>
          <p:cNvSpPr/>
          <p:nvPr/>
        </p:nvSpPr>
        <p:spPr>
          <a:xfrm>
            <a:off x="400930" y="1141828"/>
            <a:ext cx="8305800" cy="4801314"/>
          </a:xfrm>
          <a:prstGeom prst="rect">
            <a:avLst/>
          </a:prstGeom>
          <a:noFill/>
          <a:ln>
            <a:noFill/>
          </a:ln>
        </p:spPr>
        <p:txBody>
          <a:bodyPr spcFirstLastPara="1" wrap="square" lIns="91425" tIns="45700" rIns="91425" bIns="45700" anchor="t" anchorCtr="0">
            <a:spAutoFit/>
          </a:bodyPr>
          <a:lstStyle/>
          <a:p>
            <a:pPr marL="12700" lvl="0" indent="0" algn="l" rtl="0">
              <a:lnSpc>
                <a:spcPct val="115000"/>
              </a:lnSpc>
              <a:spcBef>
                <a:spcPts val="0"/>
              </a:spcBef>
              <a:spcAft>
                <a:spcPts val="0"/>
              </a:spcAft>
              <a:buClr>
                <a:schemeClr val="dk1"/>
              </a:buClr>
              <a:buSzPts val="1100"/>
              <a:buFont typeface="Arial"/>
              <a:buNone/>
            </a:pPr>
            <a:r>
              <a:rPr lang="en-IN" sz="1800" dirty="0">
                <a:solidFill>
                  <a:schemeClr val="dk1"/>
                </a:solidFill>
              </a:rPr>
              <a:t>•</a:t>
            </a:r>
            <a:r>
              <a:rPr lang="en-IN" sz="1800" b="1" dirty="0">
                <a:solidFill>
                  <a:srgbClr val="374151"/>
                </a:solidFill>
                <a:highlight>
                  <a:srgbClr val="F7F7F8"/>
                </a:highlight>
                <a:latin typeface="Garamond"/>
                <a:ea typeface="Garamond"/>
                <a:cs typeface="Garamond"/>
                <a:sym typeface="Garamond"/>
              </a:rPr>
              <a:t>Object</a:t>
            </a:r>
            <a:r>
              <a:rPr lang="en-IN" sz="2000" b="1" dirty="0">
                <a:solidFill>
                  <a:srgbClr val="374151"/>
                </a:solidFill>
                <a:highlight>
                  <a:srgbClr val="F7F7F8"/>
                </a:highlight>
                <a:latin typeface="Garamond"/>
                <a:ea typeface="Garamond"/>
                <a:cs typeface="Garamond"/>
                <a:sym typeface="Garamond"/>
              </a:rPr>
              <a:t> detection</a:t>
            </a:r>
            <a:endParaRPr sz="2000" b="1" dirty="0">
              <a:solidFill>
                <a:srgbClr val="374151"/>
              </a:solidFill>
              <a:highlight>
                <a:srgbClr val="F7F7F8"/>
              </a:highlight>
              <a:latin typeface="Garamond"/>
              <a:ea typeface="Garamond"/>
              <a:cs typeface="Garamond"/>
              <a:sym typeface="Garamond"/>
            </a:endParaRPr>
          </a:p>
          <a:p>
            <a:pPr marL="12700" lvl="0" indent="0" algn="l" rtl="0">
              <a:lnSpc>
                <a:spcPct val="115000"/>
              </a:lnSpc>
              <a:spcBef>
                <a:spcPts val="0"/>
              </a:spcBef>
              <a:spcAft>
                <a:spcPts val="0"/>
              </a:spcAft>
              <a:buClr>
                <a:schemeClr val="dk1"/>
              </a:buClr>
              <a:buSzPts val="1100"/>
              <a:buFont typeface="Arial"/>
              <a:buNone/>
            </a:pPr>
            <a:r>
              <a:rPr lang="en-IN" sz="2000" dirty="0">
                <a:solidFill>
                  <a:schemeClr val="dk1"/>
                </a:solidFill>
              </a:rPr>
              <a:t>•</a:t>
            </a:r>
            <a:r>
              <a:rPr lang="en-IN" sz="2000" b="1" dirty="0">
                <a:solidFill>
                  <a:srgbClr val="374151"/>
                </a:solidFill>
                <a:highlight>
                  <a:srgbClr val="F7F7F8"/>
                </a:highlight>
                <a:latin typeface="Garamond"/>
                <a:ea typeface="Garamond"/>
                <a:cs typeface="Garamond"/>
                <a:sym typeface="Garamond"/>
              </a:rPr>
              <a:t>Pose estimation</a:t>
            </a:r>
            <a:endParaRPr sz="2000" b="1" dirty="0">
              <a:solidFill>
                <a:srgbClr val="374151"/>
              </a:solidFill>
              <a:highlight>
                <a:srgbClr val="F7F7F8"/>
              </a:highlight>
              <a:latin typeface="Garamond"/>
              <a:ea typeface="Garamond"/>
              <a:cs typeface="Garamond"/>
              <a:sym typeface="Garamond"/>
            </a:endParaRPr>
          </a:p>
          <a:p>
            <a:pPr marL="12700" lvl="0" indent="0" algn="l" rtl="0">
              <a:lnSpc>
                <a:spcPct val="115000"/>
              </a:lnSpc>
              <a:spcBef>
                <a:spcPts val="0"/>
              </a:spcBef>
              <a:spcAft>
                <a:spcPts val="0"/>
              </a:spcAft>
              <a:buClr>
                <a:schemeClr val="dk1"/>
              </a:buClr>
              <a:buSzPts val="1100"/>
              <a:buFont typeface="Arial"/>
              <a:buNone/>
            </a:pPr>
            <a:r>
              <a:rPr lang="en-IN" sz="2000" dirty="0">
                <a:solidFill>
                  <a:schemeClr val="dk1"/>
                </a:solidFill>
              </a:rPr>
              <a:t>•</a:t>
            </a:r>
            <a:r>
              <a:rPr lang="en-IN" sz="2000" b="1" dirty="0">
                <a:solidFill>
                  <a:srgbClr val="374151"/>
                </a:solidFill>
                <a:highlight>
                  <a:srgbClr val="F7F7F8"/>
                </a:highlight>
                <a:latin typeface="Garamond"/>
                <a:ea typeface="Garamond"/>
                <a:cs typeface="Garamond"/>
                <a:sym typeface="Garamond"/>
              </a:rPr>
              <a:t>Multi-object tracking</a:t>
            </a:r>
            <a:endParaRPr sz="2000" b="1" dirty="0">
              <a:solidFill>
                <a:srgbClr val="374151"/>
              </a:solidFill>
              <a:highlight>
                <a:srgbClr val="F7F7F8"/>
              </a:highlight>
              <a:latin typeface="Garamond"/>
              <a:ea typeface="Garamond"/>
              <a:cs typeface="Garamond"/>
              <a:sym typeface="Garamond"/>
            </a:endParaRPr>
          </a:p>
          <a:p>
            <a:pPr marL="12700" lvl="0" indent="0" algn="l" rtl="0">
              <a:lnSpc>
                <a:spcPct val="115000"/>
              </a:lnSpc>
              <a:spcBef>
                <a:spcPts val="0"/>
              </a:spcBef>
              <a:spcAft>
                <a:spcPts val="0"/>
              </a:spcAft>
              <a:buClr>
                <a:schemeClr val="dk1"/>
              </a:buClr>
              <a:buSzPts val="1100"/>
              <a:buFont typeface="Arial"/>
              <a:buNone/>
            </a:pPr>
            <a:r>
              <a:rPr lang="en-IN" sz="2000" dirty="0">
                <a:solidFill>
                  <a:schemeClr val="dk1"/>
                </a:solidFill>
              </a:rPr>
              <a:t>•</a:t>
            </a:r>
            <a:r>
              <a:rPr lang="en-IN" sz="2000" b="1" dirty="0">
                <a:solidFill>
                  <a:srgbClr val="374151"/>
                </a:solidFill>
                <a:highlight>
                  <a:srgbClr val="F7F7F8"/>
                </a:highlight>
                <a:latin typeface="Garamond"/>
                <a:ea typeface="Garamond"/>
                <a:cs typeface="Garamond"/>
                <a:sym typeface="Garamond"/>
              </a:rPr>
              <a:t>Performance metrics</a:t>
            </a:r>
            <a:endParaRPr sz="2000" b="1" dirty="0">
              <a:solidFill>
                <a:srgbClr val="374151"/>
              </a:solidFill>
              <a:highlight>
                <a:srgbClr val="F7F7F8"/>
              </a:highlight>
              <a:latin typeface="Garamond"/>
              <a:ea typeface="Garamond"/>
              <a:cs typeface="Garamond"/>
              <a:sym typeface="Garamond"/>
            </a:endParaRPr>
          </a:p>
        </p:txBody>
      </p:sp>
      <p:pic>
        <p:nvPicPr>
          <p:cNvPr id="132" name="Google Shape;132;p5"/>
          <p:cNvPicPr preferRelativeResize="0"/>
          <p:nvPr/>
        </p:nvPicPr>
        <p:blipFill>
          <a:blip r:embed="rId3"/>
          <a:srcRect/>
          <a:stretch/>
        </p:blipFill>
        <p:spPr>
          <a:xfrm>
            <a:off x="255060" y="1141828"/>
            <a:ext cx="3565487" cy="2494243"/>
          </a:xfrm>
          <a:prstGeom prst="rect">
            <a:avLst/>
          </a:prstGeom>
          <a:noFill/>
          <a:ln>
            <a:noFill/>
          </a:ln>
        </p:spPr>
      </p:pic>
      <p:sp>
        <p:nvSpPr>
          <p:cNvPr id="134" name="Google Shape;134;p5"/>
          <p:cNvSpPr txBox="1"/>
          <p:nvPr/>
        </p:nvSpPr>
        <p:spPr>
          <a:xfrm>
            <a:off x="4646000" y="980238"/>
            <a:ext cx="4206600" cy="3299334"/>
          </a:xfrm>
          <a:prstGeom prst="rect">
            <a:avLst/>
          </a:prstGeom>
          <a:noFill/>
          <a:ln>
            <a:noFill/>
          </a:ln>
        </p:spPr>
        <p:txBody>
          <a:bodyPr spcFirstLastPara="1" wrap="square" lIns="91425" tIns="91425" rIns="91425" bIns="91425" anchor="t" anchorCtr="0">
            <a:spAutoFit/>
          </a:bodyPr>
          <a:lstStyle/>
          <a:p>
            <a:pPr marL="139700" lvl="0">
              <a:lnSpc>
                <a:spcPct val="115000"/>
              </a:lnSpc>
              <a:buClr>
                <a:srgbClr val="374151"/>
              </a:buClr>
              <a:buSzPts val="1400"/>
            </a:pPr>
            <a:r>
              <a:rPr lang="en-US" sz="1600" b="1" dirty="0">
                <a:solidFill>
                  <a:srgbClr val="00B0F0"/>
                </a:solidFill>
                <a:highlight>
                  <a:srgbClr val="F7F7F8"/>
                </a:highlight>
                <a:latin typeface="Times New Roman" panose="02020603050405020304" pitchFamily="18" charset="0"/>
                <a:cs typeface="Times New Roman" panose="02020603050405020304" pitchFamily="18" charset="0"/>
              </a:rPr>
              <a:t>How This Project Helps in the Real World –</a:t>
            </a:r>
          </a:p>
          <a:p>
            <a:pPr marL="311150" lvl="0" indent="-171450">
              <a:lnSpc>
                <a:spcPct val="115000"/>
              </a:lnSpc>
              <a:buClr>
                <a:srgbClr val="374151"/>
              </a:buClr>
              <a:buSzPts val="1400"/>
              <a:buFont typeface="Wingdings" panose="05000000000000000000" pitchFamily="2" charset="2"/>
              <a:buChar char="§"/>
            </a:pPr>
            <a:r>
              <a:rPr lang="en-US" sz="1600" dirty="0">
                <a:solidFill>
                  <a:srgbClr val="002060"/>
                </a:solidFill>
                <a:latin typeface="Times New Roman" panose="02020603050405020304" pitchFamily="18" charset="0"/>
                <a:cs typeface="Times New Roman" panose="02020603050405020304" pitchFamily="18" charset="0"/>
              </a:rPr>
              <a:t>Utilizes YOLO-v8: a high-performance yet lightweight AI model</a:t>
            </a:r>
          </a:p>
          <a:p>
            <a:pPr marL="311150" lvl="0" indent="-171450">
              <a:lnSpc>
                <a:spcPct val="115000"/>
              </a:lnSpc>
              <a:buClr>
                <a:srgbClr val="374151"/>
              </a:buClr>
              <a:buSzPts val="1400"/>
              <a:buFont typeface="Wingdings" panose="05000000000000000000" pitchFamily="2" charset="2"/>
              <a:buChar char="§"/>
            </a:pPr>
            <a:r>
              <a:rPr lang="en-US" sz="1600" dirty="0">
                <a:solidFill>
                  <a:srgbClr val="002060"/>
                </a:solidFill>
                <a:latin typeface="Times New Roman" panose="02020603050405020304" pitchFamily="18" charset="0"/>
                <a:cs typeface="Times New Roman" panose="02020603050405020304" pitchFamily="18" charset="0"/>
              </a:rPr>
              <a:t>Offers a cost-effective solution using standard video feeds </a:t>
            </a:r>
          </a:p>
          <a:p>
            <a:pPr marL="311150" lvl="0" indent="-171450">
              <a:lnSpc>
                <a:spcPct val="115000"/>
              </a:lnSpc>
              <a:buClr>
                <a:srgbClr val="374151"/>
              </a:buClr>
              <a:buSzPts val="1400"/>
              <a:buFont typeface="Wingdings" panose="05000000000000000000" pitchFamily="2" charset="2"/>
              <a:buChar char="§"/>
            </a:pPr>
            <a:r>
              <a:rPr lang="en-US" sz="1600" dirty="0">
                <a:solidFill>
                  <a:srgbClr val="002060"/>
                </a:solidFill>
                <a:latin typeface="Times New Roman" panose="02020603050405020304" pitchFamily="18" charset="0"/>
                <a:cs typeface="Times New Roman" panose="02020603050405020304" pitchFamily="18" charset="0"/>
              </a:rPr>
              <a:t>Delivers high accuracy in object detection and speed calculations</a:t>
            </a:r>
          </a:p>
          <a:p>
            <a:pPr marL="311150" lvl="0" indent="-171450">
              <a:lnSpc>
                <a:spcPct val="115000"/>
              </a:lnSpc>
              <a:buClr>
                <a:srgbClr val="374151"/>
              </a:buClr>
              <a:buSzPts val="1400"/>
              <a:buFont typeface="Wingdings" panose="05000000000000000000" pitchFamily="2" charset="2"/>
              <a:buChar char="§"/>
            </a:pPr>
            <a:r>
              <a:rPr lang="en-US" sz="1600" dirty="0">
                <a:solidFill>
                  <a:srgbClr val="002060"/>
                </a:solidFill>
                <a:latin typeface="Times New Roman" panose="02020603050405020304" pitchFamily="18" charset="0"/>
                <a:cs typeface="Times New Roman" panose="02020603050405020304" pitchFamily="18" charset="0"/>
              </a:rPr>
              <a:t>Reduces the need for human supervision or costly hardware</a:t>
            </a:r>
          </a:p>
          <a:p>
            <a:pPr marL="311150" lvl="0" indent="-171450">
              <a:lnSpc>
                <a:spcPct val="115000"/>
              </a:lnSpc>
              <a:buClr>
                <a:srgbClr val="374151"/>
              </a:buClr>
              <a:buSzPts val="1400"/>
              <a:buFont typeface="Wingdings" panose="05000000000000000000" pitchFamily="2" charset="2"/>
              <a:buChar char="§"/>
            </a:pPr>
            <a:r>
              <a:rPr lang="en-US" sz="1600" dirty="0">
                <a:solidFill>
                  <a:srgbClr val="002060"/>
                </a:solidFill>
                <a:latin typeface="Times New Roman" panose="02020603050405020304" pitchFamily="18" charset="0"/>
                <a:cs typeface="Times New Roman" panose="02020603050405020304" pitchFamily="18" charset="0"/>
              </a:rPr>
              <a:t>Makes advanced analytics accessible to smaller clubs </a:t>
            </a:r>
            <a:endParaRPr sz="1600" dirty="0">
              <a:solidFill>
                <a:srgbClr val="002060"/>
              </a:solidFill>
              <a:highlight>
                <a:srgbClr val="F7F7F8"/>
              </a:highlight>
              <a:latin typeface="Times New Roman" panose="02020603050405020304" pitchFamily="18" charset="0"/>
              <a:ea typeface="Garamond"/>
              <a:cs typeface="Times New Roman" panose="02020603050405020304" pitchFamily="18" charset="0"/>
              <a:sym typeface="Garamond"/>
            </a:endParaRPr>
          </a:p>
        </p:txBody>
      </p:sp>
      <p:sp>
        <p:nvSpPr>
          <p:cNvPr id="135" name="Google Shape;135;p5"/>
          <p:cNvSpPr txBox="1"/>
          <p:nvPr/>
        </p:nvSpPr>
        <p:spPr>
          <a:xfrm>
            <a:off x="656700" y="3722916"/>
            <a:ext cx="3910570" cy="19081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600" b="1" dirty="0">
                <a:solidFill>
                  <a:srgbClr val="00B0F0"/>
                </a:solidFill>
                <a:latin typeface="Times New Roman" panose="02020603050405020304" pitchFamily="18" charset="0"/>
                <a:cs typeface="Times New Roman" panose="02020603050405020304" pitchFamily="18" charset="0"/>
              </a:rPr>
              <a:t>Traditional Methods  - </a:t>
            </a:r>
          </a:p>
          <a:p>
            <a:pPr marL="171450" lvl="0" indent="-171450">
              <a:buFont typeface="Wingdings" panose="05000000000000000000" pitchFamily="2" charset="2"/>
              <a:buChar char="§"/>
            </a:pPr>
            <a:r>
              <a:rPr lang="en-US" sz="1600" dirty="0">
                <a:solidFill>
                  <a:srgbClr val="002060"/>
                </a:solidFill>
                <a:latin typeface="Times New Roman" panose="02020603050405020304" pitchFamily="18" charset="0"/>
                <a:cs typeface="Times New Roman" panose="02020603050405020304" pitchFamily="18" charset="0"/>
              </a:rPr>
              <a:t>Requires expensive equipment and expert analysts</a:t>
            </a:r>
          </a:p>
          <a:p>
            <a:pPr marL="171450" lvl="0" indent="-171450">
              <a:buFont typeface="Wingdings" panose="05000000000000000000" pitchFamily="2" charset="2"/>
              <a:buChar char="§"/>
            </a:pPr>
            <a:r>
              <a:rPr lang="en-US" sz="1600" dirty="0">
                <a:solidFill>
                  <a:srgbClr val="002060"/>
                </a:solidFill>
                <a:latin typeface="Times New Roman" panose="02020603050405020304" pitchFamily="18" charset="0"/>
                <a:cs typeface="Times New Roman" panose="02020603050405020304" pitchFamily="18" charset="0"/>
              </a:rPr>
              <a:t>Often lacks real-time feedback and consistent accuracy</a:t>
            </a:r>
          </a:p>
          <a:p>
            <a:pPr marL="171450" lvl="0" indent="-171450">
              <a:buFont typeface="Wingdings" panose="05000000000000000000" pitchFamily="2" charset="2"/>
              <a:buChar char="§"/>
            </a:pPr>
            <a:r>
              <a:rPr lang="en-US" sz="1600" dirty="0">
                <a:solidFill>
                  <a:srgbClr val="002060"/>
                </a:solidFill>
                <a:latin typeface="Times New Roman" panose="02020603050405020304" pitchFamily="18" charset="0"/>
                <a:cs typeface="Times New Roman" panose="02020603050405020304" pitchFamily="18" charset="0"/>
              </a:rPr>
              <a:t>Not scalable for grassroots, academies, or individual players</a:t>
            </a:r>
            <a:endParaRPr lang="en-IN" sz="1600" dirty="0">
              <a:solidFill>
                <a:srgbClr val="00206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0D23696-3BF1-B2A5-F480-F3F25319B204}"/>
              </a:ext>
            </a:extLst>
          </p:cNvPr>
          <p:cNvPicPr>
            <a:picLocks noChangeAspect="1"/>
          </p:cNvPicPr>
          <p:nvPr/>
        </p:nvPicPr>
        <p:blipFill>
          <a:blip r:embed="rId4"/>
          <a:stretch>
            <a:fillRect/>
          </a:stretch>
        </p:blipFill>
        <p:spPr>
          <a:xfrm>
            <a:off x="5292179" y="4203126"/>
            <a:ext cx="3414551" cy="21133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grpSp>
        <p:nvGrpSpPr>
          <p:cNvPr id="141" name="Google Shape;141;p30"/>
          <p:cNvGrpSpPr/>
          <p:nvPr/>
        </p:nvGrpSpPr>
        <p:grpSpPr>
          <a:xfrm>
            <a:off x="0" y="0"/>
            <a:ext cx="9144000" cy="6858000"/>
            <a:chOff x="0" y="0"/>
            <a:chExt cx="9144000" cy="6858000"/>
          </a:xfrm>
        </p:grpSpPr>
        <p:sp>
          <p:nvSpPr>
            <p:cNvPr id="142" name="Google Shape;142;p30"/>
            <p:cNvSpPr/>
            <p:nvPr/>
          </p:nvSpPr>
          <p:spPr>
            <a:xfrm>
              <a:off x="0" y="0"/>
              <a:ext cx="9144000" cy="6858000"/>
            </a:xfrm>
            <a:prstGeom prst="rect">
              <a:avLst/>
            </a:prstGeom>
            <a:solidFill>
              <a:schemeClr val="lt1"/>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143" name="Google Shape;143;p30"/>
            <p:cNvSpPr/>
            <p:nvPr/>
          </p:nvSpPr>
          <p:spPr>
            <a:xfrm>
              <a:off x="0" y="6471138"/>
              <a:ext cx="9144000" cy="386862"/>
            </a:xfrm>
            <a:prstGeom prst="rect">
              <a:avLst/>
            </a:prstGeom>
            <a:gradFill>
              <a:gsLst>
                <a:gs pos="0">
                  <a:srgbClr val="9CE7F5"/>
                </a:gs>
                <a:gs pos="35000">
                  <a:srgbClr val="BBEAF6"/>
                </a:gs>
                <a:gs pos="100000">
                  <a:srgbClr val="E4F9FC"/>
                </a:gs>
              </a:gsLst>
              <a:lin ang="16200000" scaled="0"/>
            </a:gradFill>
            <a:ln w="9525" cap="flat" cmpd="sng">
              <a:solidFill>
                <a:srgbClr val="0096A7"/>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144" name="Google Shape;144;p30"/>
            <p:cNvSpPr txBox="1"/>
            <p:nvPr/>
          </p:nvSpPr>
          <p:spPr>
            <a:xfrm>
              <a:off x="2897946" y="6506310"/>
              <a:ext cx="29964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dirty="0">
                  <a:solidFill>
                    <a:srgbClr val="004B53"/>
                  </a:solidFill>
                  <a:latin typeface="Times New Roman"/>
                  <a:ea typeface="Times New Roman"/>
                  <a:cs typeface="Times New Roman"/>
                  <a:sym typeface="Times New Roman"/>
                </a:rPr>
                <a:t>APCOER, PUNE (A.Y. 2024-25</a:t>
              </a:r>
              <a:r>
                <a:rPr lang="en-IN" sz="1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grpSp>
      <p:sp>
        <p:nvSpPr>
          <p:cNvPr id="145" name="Google Shape;145;p30"/>
          <p:cNvSpPr txBox="1">
            <a:spLocks noGrp="1"/>
          </p:cNvSpPr>
          <p:nvPr>
            <p:ph type="title"/>
          </p:nvPr>
        </p:nvSpPr>
        <p:spPr>
          <a:xfrm>
            <a:off x="2878210" y="239502"/>
            <a:ext cx="3140100" cy="505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2800"/>
              <a:buNone/>
            </a:pPr>
            <a:r>
              <a:rPr lang="en-IN" b="1" dirty="0">
                <a:latin typeface="Times New Roman"/>
                <a:ea typeface="Times New Roman"/>
                <a:cs typeface="Times New Roman"/>
                <a:sym typeface="Times New Roman"/>
              </a:rPr>
              <a:t>Literature Survey</a:t>
            </a:r>
            <a:endParaRPr dirty="0"/>
          </a:p>
        </p:txBody>
      </p:sp>
      <p:graphicFrame>
        <p:nvGraphicFramePr>
          <p:cNvPr id="146" name="Google Shape;146;p30"/>
          <p:cNvGraphicFramePr/>
          <p:nvPr>
            <p:extLst>
              <p:ext uri="{D42A27DB-BD31-4B8C-83A1-F6EECF244321}">
                <p14:modId xmlns:p14="http://schemas.microsoft.com/office/powerpoint/2010/main" val="2465534872"/>
              </p:ext>
            </p:extLst>
          </p:nvPr>
        </p:nvGraphicFramePr>
        <p:xfrm>
          <a:off x="112545" y="912698"/>
          <a:ext cx="8845675" cy="5442903"/>
        </p:xfrm>
        <a:graphic>
          <a:graphicData uri="http://schemas.openxmlformats.org/drawingml/2006/table">
            <a:tbl>
              <a:tblPr>
                <a:noFill/>
                <a:tableStyleId>{366586A4-24A1-40B3-8E4B-B050B6568ECA}</a:tableStyleId>
              </a:tblPr>
              <a:tblGrid>
                <a:gridCol w="502275">
                  <a:extLst>
                    <a:ext uri="{9D8B030D-6E8A-4147-A177-3AD203B41FA5}">
                      <a16:colId xmlns:a16="http://schemas.microsoft.com/office/drawing/2014/main" val="20000"/>
                    </a:ext>
                  </a:extLst>
                </a:gridCol>
                <a:gridCol w="1981225">
                  <a:extLst>
                    <a:ext uri="{9D8B030D-6E8A-4147-A177-3AD203B41FA5}">
                      <a16:colId xmlns:a16="http://schemas.microsoft.com/office/drawing/2014/main" val="20001"/>
                    </a:ext>
                  </a:extLst>
                </a:gridCol>
                <a:gridCol w="1325450">
                  <a:extLst>
                    <a:ext uri="{9D8B030D-6E8A-4147-A177-3AD203B41FA5}">
                      <a16:colId xmlns:a16="http://schemas.microsoft.com/office/drawing/2014/main" val="20002"/>
                    </a:ext>
                  </a:extLst>
                </a:gridCol>
                <a:gridCol w="1385050">
                  <a:extLst>
                    <a:ext uri="{9D8B030D-6E8A-4147-A177-3AD203B41FA5}">
                      <a16:colId xmlns:a16="http://schemas.microsoft.com/office/drawing/2014/main" val="20003"/>
                    </a:ext>
                  </a:extLst>
                </a:gridCol>
                <a:gridCol w="983300">
                  <a:extLst>
                    <a:ext uri="{9D8B030D-6E8A-4147-A177-3AD203B41FA5}">
                      <a16:colId xmlns:a16="http://schemas.microsoft.com/office/drawing/2014/main" val="20004"/>
                    </a:ext>
                  </a:extLst>
                </a:gridCol>
                <a:gridCol w="2668375">
                  <a:extLst>
                    <a:ext uri="{9D8B030D-6E8A-4147-A177-3AD203B41FA5}">
                      <a16:colId xmlns:a16="http://schemas.microsoft.com/office/drawing/2014/main" val="20005"/>
                    </a:ext>
                  </a:extLst>
                </a:gridCol>
              </a:tblGrid>
              <a:tr h="885853">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Sr. No.</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Title of  Research Paper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Authors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Conference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Year of Publication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Findings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extLst>
                  <a:ext uri="{0D108BD9-81ED-4DB2-BD59-A6C34878D82A}">
                    <a16:rowId xmlns:a16="http://schemas.microsoft.com/office/drawing/2014/main" val="10000"/>
                  </a:ext>
                </a:extLst>
              </a:tr>
              <a:tr h="2066775">
                <a:tc>
                  <a:txBody>
                    <a:bodyPr/>
                    <a:lstStyle/>
                    <a:p>
                      <a:pPr marL="0" marR="0" lvl="0" indent="0" algn="l" rtl="0">
                        <a:lnSpc>
                          <a:spcPct val="100000"/>
                        </a:lnSpc>
                        <a:spcBef>
                          <a:spcPts val="0"/>
                        </a:spcBef>
                        <a:spcAft>
                          <a:spcPts val="0"/>
                        </a:spcAft>
                        <a:buNone/>
                      </a:pPr>
                      <a:r>
                        <a:rPr lang="en-IN" sz="1400" b="0" u="none" strike="noStrike" cap="none" dirty="0">
                          <a:latin typeface="Times New Roman" panose="02020603050405020304" pitchFamily="18" charset="0"/>
                          <a:ea typeface="Times New Roman"/>
                          <a:cs typeface="Times New Roman" panose="02020603050405020304" pitchFamily="18" charset="0"/>
                          <a:sym typeface="Times New Roman"/>
                        </a:rPr>
                        <a:t>1</a:t>
                      </a:r>
                      <a:endParaRPr sz="1400" b="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US" sz="1400" dirty="0">
                          <a:latin typeface="Times New Roman" panose="02020603050405020304" pitchFamily="18" charset="0"/>
                          <a:cs typeface="Times New Roman" panose="02020603050405020304" pitchFamily="18" charset="0"/>
                        </a:rPr>
                        <a:t>Athlete Performance Analysis: Machine LearningforPredicting TennisPlayerScores</a:t>
                      </a:r>
                      <a:endParaRPr sz="1400" dirty="0">
                        <a:solidFill>
                          <a:schemeClr val="dk1"/>
                        </a:solidFill>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None/>
                      </a:pPr>
                      <a:endParaRPr sz="1400"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IN" sz="1400" dirty="0">
                          <a:latin typeface="Times New Roman" panose="02020603050405020304" pitchFamily="18" charset="0"/>
                          <a:cs typeface="Times New Roman" panose="02020603050405020304" pitchFamily="18" charset="0"/>
                        </a:rPr>
                        <a:t>P. Zhao, T. Luo, </a:t>
                      </a:r>
                      <a:r>
                        <a:rPr lang="en-IN" sz="1400" dirty="0" err="1">
                          <a:latin typeface="Times New Roman" panose="02020603050405020304" pitchFamily="18" charset="0"/>
                          <a:cs typeface="Times New Roman" panose="02020603050405020304" pitchFamily="18" charset="0"/>
                        </a:rPr>
                        <a:t>andP.Bi</a:t>
                      </a:r>
                      <a:endParaRPr sz="14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n-US" sz="1400" dirty="0">
                          <a:latin typeface="Times New Roman" panose="02020603050405020304" pitchFamily="18" charset="0"/>
                          <a:cs typeface="Times New Roman" panose="02020603050405020304" pitchFamily="18" charset="0"/>
                        </a:rPr>
                        <a:t>6</a:t>
                      </a:r>
                      <a:r>
                        <a:rPr lang="en-US" sz="1400" baseline="30000" dirty="0">
                          <a:latin typeface="Times New Roman" panose="02020603050405020304" pitchFamily="18" charset="0"/>
                          <a:cs typeface="Times New Roman" panose="02020603050405020304" pitchFamily="18" charset="0"/>
                        </a:rPr>
                        <a:t>th</a:t>
                      </a:r>
                      <a:r>
                        <a:rPr lang="en-US" sz="1400" dirty="0">
                          <a:latin typeface="Times New Roman" panose="02020603050405020304" pitchFamily="18" charset="0"/>
                          <a:cs typeface="Times New Roman" panose="02020603050405020304" pitchFamily="18" charset="0"/>
                        </a:rPr>
                        <a:t> International Conference on Communications, Information System and Computer Engineering (CISCE)</a:t>
                      </a:r>
                      <a:endParaRPr sz="1400" b="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IN" sz="1400" dirty="0">
                          <a:latin typeface="Times New Roman" panose="02020603050405020304" pitchFamily="18" charset="0"/>
                          <a:cs typeface="Times New Roman" panose="02020603050405020304" pitchFamily="18" charset="0"/>
                        </a:rPr>
                        <a:t>2024</a:t>
                      </a:r>
                      <a:endParaRPr sz="1400" dirty="0">
                        <a:latin typeface="Times New Roman" panose="02020603050405020304" pitchFamily="18" charset="0"/>
                        <a:cs typeface="Times New Roman" panose="02020603050405020304" pitchFamily="18" charset="0"/>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n-US" sz="1400" dirty="0">
                          <a:latin typeface="Times New Roman" panose="02020603050405020304" pitchFamily="18" charset="0"/>
                          <a:cs typeface="Times New Roman" panose="02020603050405020304" pitchFamily="18" charset="0"/>
                        </a:rPr>
                        <a:t>Predicting tennis player per formance and scores.</a:t>
                      </a:r>
                      <a:endParaRPr sz="1400"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490275">
                <a:tc>
                  <a:txBody>
                    <a:bodyPr/>
                    <a:lstStyle/>
                    <a:p>
                      <a:pPr marL="0" marR="0" lvl="0" indent="0" algn="ctr" rtl="0">
                        <a:lnSpc>
                          <a:spcPct val="115000"/>
                        </a:lnSpc>
                        <a:spcBef>
                          <a:spcPts val="0"/>
                        </a:spcBef>
                        <a:spcAft>
                          <a:spcPts val="0"/>
                        </a:spcAft>
                        <a:buNone/>
                      </a:pPr>
                      <a:r>
                        <a:rPr lang="en-IN" sz="1400" b="1" i="0"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2</a:t>
                      </a:r>
                      <a:endParaRPr sz="1400" dirty="0">
                        <a:latin typeface="Times New Roman" panose="02020603050405020304" pitchFamily="18" charset="0"/>
                        <a:cs typeface="Times New Roman" panose="02020603050405020304" pitchFamily="18" charset="0"/>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400" dirty="0">
                          <a:latin typeface="Times New Roman" panose="02020603050405020304" pitchFamily="18" charset="0"/>
                          <a:cs typeface="Times New Roman" panose="02020603050405020304" pitchFamily="18" charset="0"/>
                        </a:rPr>
                        <a:t>Momentum Prediction for Tennis Matches Based on Counter-Factual Analysis and Multi-LGBM</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400" dirty="0">
                          <a:latin typeface="Times New Roman" panose="02020603050405020304" pitchFamily="18" charset="0"/>
                          <a:cs typeface="Times New Roman" panose="02020603050405020304" pitchFamily="18" charset="0"/>
                        </a:rPr>
                        <a:t>J. Guo, J. Zhu, S. Lin and F. Shi</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400" dirty="0">
                          <a:latin typeface="Times New Roman" panose="02020603050405020304" pitchFamily="18" charset="0"/>
                          <a:cs typeface="Times New Roman" panose="02020603050405020304" pitchFamily="18" charset="0"/>
                        </a:rPr>
                        <a:t>7th International Conference on Advanced Algorithms and Control Engineering (ICAACE)</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IN" sz="1400" dirty="0">
                          <a:latin typeface="Times New Roman" panose="02020603050405020304" pitchFamily="18" charset="0"/>
                          <a:ea typeface="Times New Roman"/>
                          <a:cs typeface="Times New Roman" panose="02020603050405020304" pitchFamily="18" charset="0"/>
                          <a:sym typeface="Times New Roman"/>
                        </a:rPr>
                        <a:t>2024</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46050" lvl="0" indent="0" algn="l" rtl="0">
                        <a:lnSpc>
                          <a:spcPct val="115000"/>
                        </a:lnSpc>
                        <a:spcBef>
                          <a:spcPts val="0"/>
                        </a:spcBef>
                        <a:spcAft>
                          <a:spcPts val="0"/>
                        </a:spcAft>
                        <a:buClr>
                          <a:schemeClr val="dk1"/>
                        </a:buClr>
                        <a:buSzPts val="1300"/>
                        <a:buNone/>
                      </a:pPr>
                      <a:r>
                        <a:rPr lang="en-US" sz="1400" dirty="0">
                          <a:latin typeface="Times New Roman" panose="02020603050405020304" pitchFamily="18" charset="0"/>
                          <a:cs typeface="Times New Roman" panose="02020603050405020304" pitchFamily="18" charset="0"/>
                        </a:rPr>
                        <a:t>Predicting mo mentumshifts in tennismatches.</a:t>
                      </a:r>
                      <a:r>
                        <a:rPr lang="en-IN" sz="1400" dirty="0">
                          <a:solidFill>
                            <a:schemeClr val="dk1"/>
                          </a:solidFill>
                          <a:latin typeface="Times New Roman" panose="02020603050405020304" pitchFamily="18" charset="0"/>
                          <a:cs typeface="Times New Roman" panose="02020603050405020304" pitchFamily="18" charset="0"/>
                        </a:rPr>
                        <a:t>.</a:t>
                      </a:r>
                      <a:endParaRPr sz="1400" dirty="0">
                        <a:solidFill>
                          <a:schemeClr val="dk1"/>
                        </a:solidFill>
                        <a:latin typeface="Times New Roman" panose="02020603050405020304" pitchFamily="18" charset="0"/>
                        <a:cs typeface="Times New Roman" panose="02020603050405020304" pitchFamily="18" charset="0"/>
                      </a:endParaRPr>
                    </a:p>
                    <a:p>
                      <a:pPr marL="0" marR="0" lvl="0" indent="0" algn="ctr" rtl="0">
                        <a:lnSpc>
                          <a:spcPct val="115000"/>
                        </a:lnSpc>
                        <a:spcBef>
                          <a:spcPts val="0"/>
                        </a:spcBef>
                        <a:spcAft>
                          <a:spcPts val="0"/>
                        </a:spcAft>
                        <a:buNone/>
                      </a:pPr>
                      <a:endParaRPr sz="1400"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grpSp>
        <p:nvGrpSpPr>
          <p:cNvPr id="152" name="Google Shape;152;p31"/>
          <p:cNvGrpSpPr/>
          <p:nvPr/>
        </p:nvGrpSpPr>
        <p:grpSpPr>
          <a:xfrm>
            <a:off x="0" y="0"/>
            <a:ext cx="9144000" cy="6858000"/>
            <a:chOff x="0" y="0"/>
            <a:chExt cx="9144000" cy="6858000"/>
          </a:xfrm>
        </p:grpSpPr>
        <p:sp>
          <p:nvSpPr>
            <p:cNvPr id="153" name="Google Shape;153;p31"/>
            <p:cNvSpPr/>
            <p:nvPr/>
          </p:nvSpPr>
          <p:spPr>
            <a:xfrm>
              <a:off x="0" y="0"/>
              <a:ext cx="9144000" cy="6858000"/>
            </a:xfrm>
            <a:prstGeom prst="rect">
              <a:avLst/>
            </a:prstGeom>
            <a:solidFill>
              <a:schemeClr val="lt1"/>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154" name="Google Shape;154;p31"/>
            <p:cNvSpPr/>
            <p:nvPr/>
          </p:nvSpPr>
          <p:spPr>
            <a:xfrm>
              <a:off x="0" y="6471138"/>
              <a:ext cx="9144000" cy="386862"/>
            </a:xfrm>
            <a:prstGeom prst="rect">
              <a:avLst/>
            </a:prstGeom>
            <a:gradFill>
              <a:gsLst>
                <a:gs pos="0">
                  <a:srgbClr val="9CE7F5"/>
                </a:gs>
                <a:gs pos="35000">
                  <a:srgbClr val="BBEAF6"/>
                </a:gs>
                <a:gs pos="100000">
                  <a:srgbClr val="E4F9FC"/>
                </a:gs>
              </a:gsLst>
              <a:lin ang="16200000" scaled="0"/>
            </a:gradFill>
            <a:ln w="9525" cap="flat" cmpd="sng">
              <a:solidFill>
                <a:srgbClr val="0096A7"/>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155" name="Google Shape;155;p31"/>
            <p:cNvSpPr txBox="1"/>
            <p:nvPr/>
          </p:nvSpPr>
          <p:spPr>
            <a:xfrm>
              <a:off x="2897946" y="6506310"/>
              <a:ext cx="29964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dirty="0">
                  <a:solidFill>
                    <a:srgbClr val="004B53"/>
                  </a:solidFill>
                  <a:latin typeface="Times New Roman"/>
                  <a:ea typeface="Times New Roman"/>
                  <a:cs typeface="Times New Roman"/>
                  <a:sym typeface="Times New Roman"/>
                </a:rPr>
                <a:t>APCOER, PUNE (A.Y. 2024-25</a:t>
              </a:r>
              <a:r>
                <a:rPr lang="en-IN" sz="1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grpSp>
      <p:sp>
        <p:nvSpPr>
          <p:cNvPr id="156" name="Google Shape;156;p31"/>
          <p:cNvSpPr txBox="1">
            <a:spLocks noGrp="1"/>
          </p:cNvSpPr>
          <p:nvPr>
            <p:ph type="title"/>
          </p:nvPr>
        </p:nvSpPr>
        <p:spPr>
          <a:xfrm>
            <a:off x="2878210" y="239502"/>
            <a:ext cx="3140100" cy="505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2800"/>
              <a:buNone/>
            </a:pPr>
            <a:r>
              <a:rPr lang="en-IN" b="1" dirty="0">
                <a:latin typeface="Times New Roman"/>
                <a:ea typeface="Times New Roman"/>
                <a:cs typeface="Times New Roman"/>
                <a:sym typeface="Times New Roman"/>
              </a:rPr>
              <a:t>Literature Survey</a:t>
            </a:r>
            <a:endParaRPr dirty="0"/>
          </a:p>
        </p:txBody>
      </p:sp>
      <p:graphicFrame>
        <p:nvGraphicFramePr>
          <p:cNvPr id="157" name="Google Shape;157;p31"/>
          <p:cNvGraphicFramePr/>
          <p:nvPr>
            <p:extLst>
              <p:ext uri="{D42A27DB-BD31-4B8C-83A1-F6EECF244321}">
                <p14:modId xmlns:p14="http://schemas.microsoft.com/office/powerpoint/2010/main" val="2785537042"/>
              </p:ext>
            </p:extLst>
          </p:nvPr>
        </p:nvGraphicFramePr>
        <p:xfrm>
          <a:off x="112545" y="912698"/>
          <a:ext cx="8918925" cy="3750090"/>
        </p:xfrm>
        <a:graphic>
          <a:graphicData uri="http://schemas.openxmlformats.org/drawingml/2006/table">
            <a:tbl>
              <a:tblPr>
                <a:noFill/>
                <a:tableStyleId>{366586A4-24A1-40B3-8E4B-B050B6568ECA}</a:tableStyleId>
              </a:tblPr>
              <a:tblGrid>
                <a:gridCol w="506425">
                  <a:extLst>
                    <a:ext uri="{9D8B030D-6E8A-4147-A177-3AD203B41FA5}">
                      <a16:colId xmlns:a16="http://schemas.microsoft.com/office/drawing/2014/main" val="20000"/>
                    </a:ext>
                  </a:extLst>
                </a:gridCol>
                <a:gridCol w="1997625">
                  <a:extLst>
                    <a:ext uri="{9D8B030D-6E8A-4147-A177-3AD203B41FA5}">
                      <a16:colId xmlns:a16="http://schemas.microsoft.com/office/drawing/2014/main" val="20001"/>
                    </a:ext>
                  </a:extLst>
                </a:gridCol>
                <a:gridCol w="1336425">
                  <a:extLst>
                    <a:ext uri="{9D8B030D-6E8A-4147-A177-3AD203B41FA5}">
                      <a16:colId xmlns:a16="http://schemas.microsoft.com/office/drawing/2014/main" val="20002"/>
                    </a:ext>
                  </a:extLst>
                </a:gridCol>
                <a:gridCol w="1097275">
                  <a:extLst>
                    <a:ext uri="{9D8B030D-6E8A-4147-A177-3AD203B41FA5}">
                      <a16:colId xmlns:a16="http://schemas.microsoft.com/office/drawing/2014/main" val="20003"/>
                    </a:ext>
                  </a:extLst>
                </a:gridCol>
                <a:gridCol w="1364575">
                  <a:extLst>
                    <a:ext uri="{9D8B030D-6E8A-4147-A177-3AD203B41FA5}">
                      <a16:colId xmlns:a16="http://schemas.microsoft.com/office/drawing/2014/main" val="20004"/>
                    </a:ext>
                  </a:extLst>
                </a:gridCol>
                <a:gridCol w="2616600">
                  <a:extLst>
                    <a:ext uri="{9D8B030D-6E8A-4147-A177-3AD203B41FA5}">
                      <a16:colId xmlns:a16="http://schemas.microsoft.com/office/drawing/2014/main" val="20005"/>
                    </a:ext>
                  </a:extLst>
                </a:gridCol>
              </a:tblGrid>
              <a:tr h="508150">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Sr. No.</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Title of  Research Paper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Authors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Conference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Year of Publication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Findings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extLst>
                  <a:ext uri="{0D108BD9-81ED-4DB2-BD59-A6C34878D82A}">
                    <a16:rowId xmlns:a16="http://schemas.microsoft.com/office/drawing/2014/main" val="10000"/>
                  </a:ext>
                </a:extLst>
              </a:tr>
              <a:tr h="1249100">
                <a:tc>
                  <a:txBody>
                    <a:bodyPr/>
                    <a:lstStyle/>
                    <a:p>
                      <a:pPr marL="0" marR="0" lvl="0" indent="0" algn="ctr" rtl="0">
                        <a:lnSpc>
                          <a:spcPct val="115000"/>
                        </a:lnSpc>
                        <a:spcBef>
                          <a:spcPts val="0"/>
                        </a:spcBef>
                        <a:spcAft>
                          <a:spcPts val="0"/>
                        </a:spcAft>
                        <a:buNone/>
                      </a:pPr>
                      <a:r>
                        <a:rPr lang="en-IN" sz="1400" b="1" i="0"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3</a:t>
                      </a:r>
                      <a:endParaRPr sz="1400" b="1" i="0"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400" dirty="0">
                          <a:latin typeface="Times New Roman" panose="02020603050405020304" pitchFamily="18" charset="0"/>
                          <a:cs typeface="Times New Roman" panose="02020603050405020304" pitchFamily="18" charset="0"/>
                        </a:rPr>
                        <a:t>A Visualization Approach for Player Action Evaluation in Soccer</a:t>
                      </a:r>
                      <a:endParaRPr lang="en-US"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IN" sz="1400" dirty="0">
                          <a:latin typeface="Times New Roman" panose="02020603050405020304" pitchFamily="18" charset="0"/>
                          <a:cs typeface="Times New Roman" panose="02020603050405020304" pitchFamily="18" charset="0"/>
                        </a:rPr>
                        <a:t>A. Cao, X. Xie, M. Zhou, H. Zhang, M. Xu and Y. Wu</a:t>
                      </a:r>
                      <a:endParaRPr lang="en-IN"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400" dirty="0">
                          <a:latin typeface="Times New Roman" panose="02020603050405020304" pitchFamily="18" charset="0"/>
                          <a:cs typeface="Times New Roman" panose="02020603050405020304" pitchFamily="18" charset="0"/>
                        </a:rPr>
                        <a:t>IEEE Transactions on Visualization and Computer Graphics</a:t>
                      </a:r>
                      <a:endParaRPr lang="en-US"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IN" sz="1400" dirty="0">
                          <a:solidFill>
                            <a:schemeClr val="dk1"/>
                          </a:solidFill>
                          <a:latin typeface="Times New Roman" panose="02020603050405020304" pitchFamily="18" charset="0"/>
                          <a:ea typeface="Times New Roman"/>
                          <a:cs typeface="Times New Roman" panose="02020603050405020304" pitchFamily="18" charset="0"/>
                          <a:sym typeface="Times New Roman"/>
                        </a:rPr>
                        <a:t>2024</a:t>
                      </a:r>
                      <a:endParaRPr sz="1400" b="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39700" lvl="0" indent="0" algn="just" rtl="0">
                        <a:spcBef>
                          <a:spcPts val="0"/>
                        </a:spcBef>
                        <a:spcAft>
                          <a:spcPts val="0"/>
                        </a:spcAft>
                        <a:buSzPts val="1400"/>
                        <a:buFont typeface="Times New Roman"/>
                        <a:buNone/>
                      </a:pPr>
                      <a:r>
                        <a:rPr lang="en-US" sz="1400" dirty="0">
                          <a:latin typeface="Times New Roman" panose="02020603050405020304" pitchFamily="18" charset="0"/>
                          <a:cs typeface="Times New Roman" panose="02020603050405020304" pitchFamily="18" charset="0"/>
                        </a:rPr>
                        <a:t>Assessing and quantifying player action in soccer matches through visual ization</a:t>
                      </a:r>
                      <a:endParaRPr sz="1400"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249100">
                <a:tc>
                  <a:txBody>
                    <a:bodyPr/>
                    <a:lstStyle/>
                    <a:p>
                      <a:pPr marL="0" marR="0" lvl="0" indent="0" algn="ctr" rtl="0">
                        <a:lnSpc>
                          <a:spcPct val="115000"/>
                        </a:lnSpc>
                        <a:spcBef>
                          <a:spcPts val="0"/>
                        </a:spcBef>
                        <a:spcAft>
                          <a:spcPts val="0"/>
                        </a:spcAft>
                        <a:buNone/>
                      </a:pPr>
                      <a:r>
                        <a:rPr lang="en-IN" sz="1400" b="1" i="0"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4</a:t>
                      </a:r>
                      <a:endParaRPr sz="1400" dirty="0">
                        <a:latin typeface="Times New Roman" panose="02020603050405020304" pitchFamily="18" charset="0"/>
                        <a:cs typeface="Times New Roman" panose="02020603050405020304" pitchFamily="18" charset="0"/>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400" dirty="0">
                          <a:latin typeface="Times New Roman" panose="02020603050405020304" pitchFamily="18" charset="0"/>
                          <a:cs typeface="Times New Roman" panose="02020603050405020304" pitchFamily="18" charset="0"/>
                        </a:rPr>
                        <a:t>Player Performance Prediction in Sports Using Machine Learning</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400" dirty="0">
                          <a:latin typeface="Times New Roman" panose="02020603050405020304" pitchFamily="18" charset="0"/>
                          <a:cs typeface="Times New Roman" panose="02020603050405020304" pitchFamily="18" charset="0"/>
                        </a:rPr>
                        <a:t>R. M, R. B, L. R and S. K</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400" dirty="0">
                          <a:latin typeface="Times New Roman" panose="02020603050405020304" pitchFamily="18" charset="0"/>
                          <a:cs typeface="Times New Roman" panose="02020603050405020304" pitchFamily="18" charset="0"/>
                        </a:rPr>
                        <a:t>International Conference on Intelligent Systems for Cybersecurity(ISCS)</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IN" sz="1400" dirty="0">
                          <a:latin typeface="Times New Roman" panose="02020603050405020304" pitchFamily="18" charset="0"/>
                          <a:ea typeface="Times New Roman"/>
                          <a:cs typeface="Times New Roman" panose="02020603050405020304" pitchFamily="18" charset="0"/>
                          <a:sym typeface="Times New Roman"/>
                        </a:rPr>
                        <a:t>2024</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39700" lvl="0" indent="0" algn="l" rtl="0">
                        <a:lnSpc>
                          <a:spcPct val="115000"/>
                        </a:lnSpc>
                        <a:spcBef>
                          <a:spcPts val="0"/>
                        </a:spcBef>
                        <a:spcAft>
                          <a:spcPts val="0"/>
                        </a:spcAft>
                        <a:buSzPts val="1400"/>
                        <a:buFont typeface="Times New Roman"/>
                        <a:buNone/>
                      </a:pPr>
                      <a:r>
                        <a:rPr lang="en-US" sz="1400" dirty="0">
                          <a:latin typeface="Times New Roman" panose="02020603050405020304" pitchFamily="18" charset="0"/>
                          <a:cs typeface="Times New Roman" panose="02020603050405020304" pitchFamily="18" charset="0"/>
                        </a:rPr>
                        <a:t>Predicting player performance across different sports.</a:t>
                      </a:r>
                      <a:endParaRPr sz="1400"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pSp>
        <p:nvGrpSpPr>
          <p:cNvPr id="163" name="Google Shape;163;p32"/>
          <p:cNvGrpSpPr/>
          <p:nvPr/>
        </p:nvGrpSpPr>
        <p:grpSpPr>
          <a:xfrm>
            <a:off x="0" y="0"/>
            <a:ext cx="9144000" cy="6858000"/>
            <a:chOff x="0" y="0"/>
            <a:chExt cx="9144000" cy="6858000"/>
          </a:xfrm>
        </p:grpSpPr>
        <p:sp>
          <p:nvSpPr>
            <p:cNvPr id="164" name="Google Shape;164;p32"/>
            <p:cNvSpPr/>
            <p:nvPr/>
          </p:nvSpPr>
          <p:spPr>
            <a:xfrm>
              <a:off x="0" y="0"/>
              <a:ext cx="9144000" cy="6858000"/>
            </a:xfrm>
            <a:prstGeom prst="rect">
              <a:avLst/>
            </a:prstGeom>
            <a:solidFill>
              <a:schemeClr val="lt1"/>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165" name="Google Shape;165;p32"/>
            <p:cNvSpPr/>
            <p:nvPr/>
          </p:nvSpPr>
          <p:spPr>
            <a:xfrm>
              <a:off x="0" y="6471138"/>
              <a:ext cx="9144000" cy="386862"/>
            </a:xfrm>
            <a:prstGeom prst="rect">
              <a:avLst/>
            </a:prstGeom>
            <a:gradFill>
              <a:gsLst>
                <a:gs pos="0">
                  <a:srgbClr val="9CE7F5"/>
                </a:gs>
                <a:gs pos="35000">
                  <a:srgbClr val="BBEAF6"/>
                </a:gs>
                <a:gs pos="100000">
                  <a:srgbClr val="E4F9FC"/>
                </a:gs>
              </a:gsLst>
              <a:lin ang="16200000" scaled="0"/>
            </a:gradFill>
            <a:ln w="9525" cap="flat" cmpd="sng">
              <a:solidFill>
                <a:srgbClr val="0096A7"/>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166" name="Google Shape;166;p32"/>
            <p:cNvSpPr txBox="1"/>
            <p:nvPr/>
          </p:nvSpPr>
          <p:spPr>
            <a:xfrm>
              <a:off x="2897946" y="6506310"/>
              <a:ext cx="29964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dirty="0">
                  <a:solidFill>
                    <a:srgbClr val="004B53"/>
                  </a:solidFill>
                  <a:latin typeface="Times New Roman"/>
                  <a:ea typeface="Times New Roman"/>
                  <a:cs typeface="Times New Roman"/>
                  <a:sym typeface="Times New Roman"/>
                </a:rPr>
                <a:t>APCOER, PUNE (A.Y. 2024-25</a:t>
              </a:r>
              <a:r>
                <a:rPr lang="en-IN" sz="1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grpSp>
      <p:sp>
        <p:nvSpPr>
          <p:cNvPr id="167" name="Google Shape;167;p32"/>
          <p:cNvSpPr txBox="1">
            <a:spLocks noGrp="1"/>
          </p:cNvSpPr>
          <p:nvPr>
            <p:ph type="title"/>
          </p:nvPr>
        </p:nvSpPr>
        <p:spPr>
          <a:xfrm>
            <a:off x="2878210" y="239502"/>
            <a:ext cx="3140100" cy="505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2800"/>
              <a:buNone/>
            </a:pPr>
            <a:r>
              <a:rPr lang="en-IN" b="1" dirty="0">
                <a:latin typeface="Times New Roman"/>
                <a:ea typeface="Times New Roman"/>
                <a:cs typeface="Times New Roman"/>
                <a:sym typeface="Times New Roman"/>
              </a:rPr>
              <a:t>Literature Survey</a:t>
            </a:r>
            <a:endParaRPr dirty="0"/>
          </a:p>
        </p:txBody>
      </p:sp>
      <p:graphicFrame>
        <p:nvGraphicFramePr>
          <p:cNvPr id="168" name="Google Shape;168;p32"/>
          <p:cNvGraphicFramePr/>
          <p:nvPr>
            <p:extLst>
              <p:ext uri="{D42A27DB-BD31-4B8C-83A1-F6EECF244321}">
                <p14:modId xmlns:p14="http://schemas.microsoft.com/office/powerpoint/2010/main" val="387019356"/>
              </p:ext>
            </p:extLst>
          </p:nvPr>
        </p:nvGraphicFramePr>
        <p:xfrm>
          <a:off x="112545" y="912698"/>
          <a:ext cx="8918925" cy="3342220"/>
        </p:xfrm>
        <a:graphic>
          <a:graphicData uri="http://schemas.openxmlformats.org/drawingml/2006/table">
            <a:tbl>
              <a:tblPr>
                <a:noFill/>
                <a:tableStyleId>{366586A4-24A1-40B3-8E4B-B050B6568ECA}</a:tableStyleId>
              </a:tblPr>
              <a:tblGrid>
                <a:gridCol w="506425">
                  <a:extLst>
                    <a:ext uri="{9D8B030D-6E8A-4147-A177-3AD203B41FA5}">
                      <a16:colId xmlns:a16="http://schemas.microsoft.com/office/drawing/2014/main" val="20000"/>
                    </a:ext>
                  </a:extLst>
                </a:gridCol>
                <a:gridCol w="1997625">
                  <a:extLst>
                    <a:ext uri="{9D8B030D-6E8A-4147-A177-3AD203B41FA5}">
                      <a16:colId xmlns:a16="http://schemas.microsoft.com/office/drawing/2014/main" val="20001"/>
                    </a:ext>
                  </a:extLst>
                </a:gridCol>
                <a:gridCol w="1336425">
                  <a:extLst>
                    <a:ext uri="{9D8B030D-6E8A-4147-A177-3AD203B41FA5}">
                      <a16:colId xmlns:a16="http://schemas.microsoft.com/office/drawing/2014/main" val="20002"/>
                    </a:ext>
                  </a:extLst>
                </a:gridCol>
                <a:gridCol w="1097275">
                  <a:extLst>
                    <a:ext uri="{9D8B030D-6E8A-4147-A177-3AD203B41FA5}">
                      <a16:colId xmlns:a16="http://schemas.microsoft.com/office/drawing/2014/main" val="20003"/>
                    </a:ext>
                  </a:extLst>
                </a:gridCol>
                <a:gridCol w="1364575">
                  <a:extLst>
                    <a:ext uri="{9D8B030D-6E8A-4147-A177-3AD203B41FA5}">
                      <a16:colId xmlns:a16="http://schemas.microsoft.com/office/drawing/2014/main" val="20004"/>
                    </a:ext>
                  </a:extLst>
                </a:gridCol>
                <a:gridCol w="2616600">
                  <a:extLst>
                    <a:ext uri="{9D8B030D-6E8A-4147-A177-3AD203B41FA5}">
                      <a16:colId xmlns:a16="http://schemas.microsoft.com/office/drawing/2014/main" val="20005"/>
                    </a:ext>
                  </a:extLst>
                </a:gridCol>
              </a:tblGrid>
              <a:tr h="508150">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t</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Title of  Research Paper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Authors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Conference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Year of Publication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Findings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extLst>
                  <a:ext uri="{0D108BD9-81ED-4DB2-BD59-A6C34878D82A}">
                    <a16:rowId xmlns:a16="http://schemas.microsoft.com/office/drawing/2014/main" val="10000"/>
                  </a:ext>
                </a:extLst>
              </a:tr>
              <a:tr h="1249100">
                <a:tc>
                  <a:txBody>
                    <a:bodyPr/>
                    <a:lstStyle/>
                    <a:p>
                      <a:pPr marL="0" marR="0" lvl="0" indent="0" algn="l" rtl="0">
                        <a:lnSpc>
                          <a:spcPct val="100000"/>
                        </a:lnSpc>
                        <a:spcBef>
                          <a:spcPts val="0"/>
                        </a:spcBef>
                        <a:spcAft>
                          <a:spcPts val="0"/>
                        </a:spcAft>
                        <a:buNone/>
                      </a:pPr>
                      <a:r>
                        <a:rPr lang="en-IN" sz="1400" b="0" u="none" strike="noStrike" cap="none" dirty="0">
                          <a:latin typeface="Times New Roman" panose="02020603050405020304" pitchFamily="18" charset="0"/>
                          <a:ea typeface="Times New Roman"/>
                          <a:cs typeface="Times New Roman" panose="02020603050405020304" pitchFamily="18" charset="0"/>
                          <a:sym typeface="Times New Roman"/>
                        </a:rPr>
                        <a:t>5</a:t>
                      </a:r>
                      <a:endParaRPr sz="1400" b="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n-US" sz="1400" dirty="0">
                          <a:latin typeface="Times New Roman" panose="02020603050405020304" pitchFamily="18" charset="0"/>
                          <a:cs typeface="Times New Roman" panose="02020603050405020304" pitchFamily="18" charset="0"/>
                        </a:rPr>
                        <a:t>A Monitoring System for Cattle Behavior Detection using YOLO-v8 in IoT Environments,</a:t>
                      </a:r>
                      <a:endParaRPr sz="1400" b="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400"/>
                        <a:buFont typeface="Arial"/>
                        <a:buNone/>
                      </a:pPr>
                      <a:r>
                        <a:rPr lang="da-DK" sz="1400" dirty="0">
                          <a:latin typeface="Times New Roman" panose="02020603050405020304" pitchFamily="18" charset="0"/>
                          <a:cs typeface="Times New Roman" panose="02020603050405020304" pitchFamily="18" charset="0"/>
                        </a:rPr>
                        <a:t>R. K. Jeong et al.</a:t>
                      </a:r>
                      <a:endParaRPr sz="1400" b="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n-IN" sz="1400" dirty="0">
                          <a:latin typeface="Times New Roman" panose="02020603050405020304" pitchFamily="18" charset="0"/>
                          <a:cs typeface="Times New Roman" panose="02020603050405020304" pitchFamily="18" charset="0"/>
                        </a:rPr>
                        <a:t>IEEE International Conference on Consumer Electronics (ICCE)</a:t>
                      </a:r>
                      <a:endParaRPr sz="1400" b="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IN" sz="1400" dirty="0">
                          <a:solidFill>
                            <a:schemeClr val="dk1"/>
                          </a:solidFill>
                          <a:latin typeface="Times New Roman" panose="02020603050405020304" pitchFamily="18" charset="0"/>
                          <a:ea typeface="Times New Roman"/>
                          <a:cs typeface="Times New Roman" panose="02020603050405020304" pitchFamily="18" charset="0"/>
                          <a:sym typeface="Times New Roman"/>
                        </a:rPr>
                        <a:t>2024</a:t>
                      </a:r>
                      <a:endParaRPr sz="1400" b="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39700" lvl="0" indent="0" algn="just" rtl="0">
                        <a:spcBef>
                          <a:spcPts val="0"/>
                        </a:spcBef>
                        <a:spcAft>
                          <a:spcPts val="0"/>
                        </a:spcAft>
                        <a:buSzPts val="1400"/>
                        <a:buFont typeface="Times New Roman"/>
                        <a:buNone/>
                      </a:pPr>
                      <a:r>
                        <a:rPr lang="en-IN" sz="1400" dirty="0">
                          <a:latin typeface="Times New Roman" panose="02020603050405020304" pitchFamily="18" charset="0"/>
                          <a:cs typeface="Times New Roman" panose="02020603050405020304" pitchFamily="18" charset="0"/>
                        </a:rPr>
                        <a:t>Detectingandan alyzingcattlebe havior inIoTen vironments.</a:t>
                      </a:r>
                      <a:endParaRPr sz="1400"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249100">
                <a:tc>
                  <a:txBody>
                    <a:bodyPr/>
                    <a:lstStyle/>
                    <a:p>
                      <a:pPr marL="0" marR="0" lvl="0" indent="0" algn="l" rtl="0">
                        <a:lnSpc>
                          <a:spcPct val="100000"/>
                        </a:lnSpc>
                        <a:spcBef>
                          <a:spcPts val="0"/>
                        </a:spcBef>
                        <a:spcAft>
                          <a:spcPts val="0"/>
                        </a:spcAft>
                        <a:buNone/>
                      </a:pPr>
                      <a:r>
                        <a:rPr lang="en-IN"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6</a:t>
                      </a:r>
                      <a:endParaRPr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400" dirty="0">
                          <a:latin typeface="Times New Roman" panose="02020603050405020304" pitchFamily="18" charset="0"/>
                          <a:cs typeface="Times New Roman" panose="02020603050405020304" pitchFamily="18" charset="0"/>
                        </a:rPr>
                        <a:t>Insight Analysis for Tennis Strategy and Tactics,</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400" dirty="0">
                          <a:latin typeface="Times New Roman" panose="02020603050405020304" pitchFamily="18" charset="0"/>
                          <a:cs typeface="Times New Roman" panose="02020603050405020304" pitchFamily="18" charset="0"/>
                        </a:rPr>
                        <a:t>Z. Liu, K. Jiang, Z. Hou, Y. Lin and J. S. Dong</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400" dirty="0">
                          <a:latin typeface="Times New Roman" panose="02020603050405020304" pitchFamily="18" charset="0"/>
                          <a:cs typeface="Times New Roman" panose="02020603050405020304" pitchFamily="18" charset="0"/>
                        </a:rPr>
                        <a:t>International Conference on Data Mining (ICDM)</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IN" sz="1400" dirty="0">
                          <a:latin typeface="Times New Roman" panose="02020603050405020304" pitchFamily="18" charset="0"/>
                          <a:ea typeface="Times New Roman"/>
                          <a:cs typeface="Times New Roman" panose="02020603050405020304" pitchFamily="18" charset="0"/>
                          <a:sym typeface="Times New Roman"/>
                        </a:rPr>
                        <a:t>2023</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39700" lvl="0" indent="0" algn="l" rtl="0">
                        <a:lnSpc>
                          <a:spcPct val="115000"/>
                        </a:lnSpc>
                        <a:spcBef>
                          <a:spcPts val="0"/>
                        </a:spcBef>
                        <a:spcAft>
                          <a:spcPts val="0"/>
                        </a:spcAft>
                        <a:buSzPts val="1400"/>
                        <a:buFont typeface="Times New Roman"/>
                        <a:buNone/>
                      </a:pPr>
                      <a:r>
                        <a:rPr lang="en-US" sz="1400" dirty="0">
                          <a:latin typeface="Times New Roman" panose="02020603050405020304" pitchFamily="18" charset="0"/>
                          <a:cs typeface="Times New Roman" panose="02020603050405020304" pitchFamily="18" charset="0"/>
                        </a:rPr>
                        <a:t>In-depth analysis of tennis strate giesandtactics.</a:t>
                      </a:r>
                      <a:endParaRPr sz="1400"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33"/>
          <p:cNvGrpSpPr/>
          <p:nvPr/>
        </p:nvGrpSpPr>
        <p:grpSpPr>
          <a:xfrm>
            <a:off x="0" y="0"/>
            <a:ext cx="9144000" cy="6858000"/>
            <a:chOff x="0" y="0"/>
            <a:chExt cx="9144000" cy="6858000"/>
          </a:xfrm>
        </p:grpSpPr>
        <p:sp>
          <p:nvSpPr>
            <p:cNvPr id="175" name="Google Shape;175;p33"/>
            <p:cNvSpPr/>
            <p:nvPr/>
          </p:nvSpPr>
          <p:spPr>
            <a:xfrm>
              <a:off x="0" y="0"/>
              <a:ext cx="9144000" cy="6858000"/>
            </a:xfrm>
            <a:prstGeom prst="rect">
              <a:avLst/>
            </a:prstGeom>
            <a:solidFill>
              <a:schemeClr val="lt1"/>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176" name="Google Shape;176;p33"/>
            <p:cNvSpPr/>
            <p:nvPr/>
          </p:nvSpPr>
          <p:spPr>
            <a:xfrm>
              <a:off x="0" y="6471138"/>
              <a:ext cx="9144000" cy="386862"/>
            </a:xfrm>
            <a:prstGeom prst="rect">
              <a:avLst/>
            </a:prstGeom>
            <a:gradFill>
              <a:gsLst>
                <a:gs pos="0">
                  <a:srgbClr val="9CE7F5"/>
                </a:gs>
                <a:gs pos="35000">
                  <a:srgbClr val="BBEAF6"/>
                </a:gs>
                <a:gs pos="100000">
                  <a:srgbClr val="E4F9FC"/>
                </a:gs>
              </a:gsLst>
              <a:lin ang="16200000" scaled="0"/>
            </a:gradFill>
            <a:ln w="9525" cap="flat" cmpd="sng">
              <a:solidFill>
                <a:srgbClr val="0096A7"/>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dk1"/>
                </a:solidFill>
                <a:latin typeface="Arial"/>
                <a:ea typeface="Arial"/>
                <a:cs typeface="Arial"/>
                <a:sym typeface="Arial"/>
              </a:endParaRPr>
            </a:p>
          </p:txBody>
        </p:sp>
        <p:sp>
          <p:nvSpPr>
            <p:cNvPr id="177" name="Google Shape;177;p33"/>
            <p:cNvSpPr txBox="1"/>
            <p:nvPr/>
          </p:nvSpPr>
          <p:spPr>
            <a:xfrm>
              <a:off x="2897946" y="6506310"/>
              <a:ext cx="29964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dirty="0">
                  <a:solidFill>
                    <a:srgbClr val="004B53"/>
                  </a:solidFill>
                  <a:latin typeface="Times New Roman"/>
                  <a:ea typeface="Times New Roman"/>
                  <a:cs typeface="Times New Roman"/>
                  <a:sym typeface="Times New Roman"/>
                </a:rPr>
                <a:t>APCOER, PUNE (A.Y. 2024-25</a:t>
              </a:r>
              <a:r>
                <a:rPr lang="en-IN" sz="1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grpSp>
      <p:sp>
        <p:nvSpPr>
          <p:cNvPr id="178" name="Google Shape;178;p33"/>
          <p:cNvSpPr txBox="1">
            <a:spLocks noGrp="1"/>
          </p:cNvSpPr>
          <p:nvPr>
            <p:ph type="title"/>
          </p:nvPr>
        </p:nvSpPr>
        <p:spPr>
          <a:xfrm>
            <a:off x="2878210" y="239502"/>
            <a:ext cx="3140100" cy="505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2800"/>
              <a:buNone/>
            </a:pPr>
            <a:r>
              <a:rPr lang="en-IN" b="1" dirty="0">
                <a:latin typeface="Times New Roman"/>
                <a:ea typeface="Times New Roman"/>
                <a:cs typeface="Times New Roman"/>
                <a:sym typeface="Times New Roman"/>
              </a:rPr>
              <a:t>Literature Survey</a:t>
            </a:r>
            <a:endParaRPr dirty="0"/>
          </a:p>
        </p:txBody>
      </p:sp>
      <p:graphicFrame>
        <p:nvGraphicFramePr>
          <p:cNvPr id="179" name="Google Shape;179;p33"/>
          <p:cNvGraphicFramePr/>
          <p:nvPr>
            <p:extLst>
              <p:ext uri="{D42A27DB-BD31-4B8C-83A1-F6EECF244321}">
                <p14:modId xmlns:p14="http://schemas.microsoft.com/office/powerpoint/2010/main" val="3895053135"/>
              </p:ext>
            </p:extLst>
          </p:nvPr>
        </p:nvGraphicFramePr>
        <p:xfrm>
          <a:off x="112545" y="912699"/>
          <a:ext cx="9031456" cy="4955944"/>
        </p:xfrm>
        <a:graphic>
          <a:graphicData uri="http://schemas.openxmlformats.org/drawingml/2006/table">
            <a:tbl>
              <a:tblPr>
                <a:noFill/>
                <a:tableStyleId>{366586A4-24A1-40B3-8E4B-B050B6568ECA}</a:tableStyleId>
              </a:tblPr>
              <a:tblGrid>
                <a:gridCol w="512815">
                  <a:extLst>
                    <a:ext uri="{9D8B030D-6E8A-4147-A177-3AD203B41FA5}">
                      <a16:colId xmlns:a16="http://schemas.microsoft.com/office/drawing/2014/main" val="20000"/>
                    </a:ext>
                  </a:extLst>
                </a:gridCol>
                <a:gridCol w="2022829">
                  <a:extLst>
                    <a:ext uri="{9D8B030D-6E8A-4147-A177-3AD203B41FA5}">
                      <a16:colId xmlns:a16="http://schemas.microsoft.com/office/drawing/2014/main" val="20001"/>
                    </a:ext>
                  </a:extLst>
                </a:gridCol>
                <a:gridCol w="1353287">
                  <a:extLst>
                    <a:ext uri="{9D8B030D-6E8A-4147-A177-3AD203B41FA5}">
                      <a16:colId xmlns:a16="http://schemas.microsoft.com/office/drawing/2014/main" val="20002"/>
                    </a:ext>
                  </a:extLst>
                </a:gridCol>
                <a:gridCol w="1288173">
                  <a:extLst>
                    <a:ext uri="{9D8B030D-6E8A-4147-A177-3AD203B41FA5}">
                      <a16:colId xmlns:a16="http://schemas.microsoft.com/office/drawing/2014/main" val="20003"/>
                    </a:ext>
                  </a:extLst>
                </a:gridCol>
                <a:gridCol w="1204738">
                  <a:extLst>
                    <a:ext uri="{9D8B030D-6E8A-4147-A177-3AD203B41FA5}">
                      <a16:colId xmlns:a16="http://schemas.microsoft.com/office/drawing/2014/main" val="20004"/>
                    </a:ext>
                  </a:extLst>
                </a:gridCol>
                <a:gridCol w="2649614">
                  <a:extLst>
                    <a:ext uri="{9D8B030D-6E8A-4147-A177-3AD203B41FA5}">
                      <a16:colId xmlns:a16="http://schemas.microsoft.com/office/drawing/2014/main" val="20005"/>
                    </a:ext>
                  </a:extLst>
                </a:gridCol>
              </a:tblGrid>
              <a:tr h="811437">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Sr. No.</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Title of  Research Paper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Authors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Conference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Year of Publication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tc>
                  <a:txBody>
                    <a:bodyPr/>
                    <a:lstStyle/>
                    <a:p>
                      <a:pPr marL="0" marR="0" lvl="0" indent="0" algn="ctr" rtl="0">
                        <a:lnSpc>
                          <a:spcPct val="100000"/>
                        </a:lnSpc>
                        <a:spcBef>
                          <a:spcPts val="0"/>
                        </a:spcBef>
                        <a:spcAft>
                          <a:spcPts val="0"/>
                        </a:spcAft>
                        <a:buNone/>
                      </a:pPr>
                      <a:r>
                        <a:rPr lang="en-IN" sz="1400" b="1" u="none" strike="noStrike" cap="none" dirty="0">
                          <a:solidFill>
                            <a:srgbClr val="0070C0"/>
                          </a:solidFill>
                          <a:latin typeface="Times New Roman" panose="02020603050405020304" pitchFamily="18" charset="0"/>
                          <a:ea typeface="Times New Roman"/>
                          <a:cs typeface="Times New Roman" panose="02020603050405020304" pitchFamily="18" charset="0"/>
                          <a:sym typeface="Times New Roman"/>
                        </a:rPr>
                        <a:t>Findings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AF8FF"/>
                    </a:solidFill>
                  </a:tcPr>
                </a:tc>
                <a:extLst>
                  <a:ext uri="{0D108BD9-81ED-4DB2-BD59-A6C34878D82A}">
                    <a16:rowId xmlns:a16="http://schemas.microsoft.com/office/drawing/2014/main" val="10000"/>
                  </a:ext>
                </a:extLst>
              </a:tr>
              <a:tr h="2494426">
                <a:tc>
                  <a:txBody>
                    <a:bodyPr/>
                    <a:lstStyle/>
                    <a:p>
                      <a:pPr marL="0" marR="0" lvl="0" indent="0" algn="l" rtl="0">
                        <a:lnSpc>
                          <a:spcPct val="100000"/>
                        </a:lnSpc>
                        <a:spcBef>
                          <a:spcPts val="0"/>
                        </a:spcBef>
                        <a:spcAft>
                          <a:spcPts val="0"/>
                        </a:spcAft>
                        <a:buNone/>
                      </a:pPr>
                      <a:r>
                        <a:rPr lang="en-IN" sz="1400" b="0" u="none" strike="noStrike" cap="none" dirty="0">
                          <a:latin typeface="Times New Roman" panose="02020603050405020304" pitchFamily="18" charset="0"/>
                          <a:ea typeface="Times New Roman"/>
                          <a:cs typeface="Times New Roman" panose="02020603050405020304" pitchFamily="18" charset="0"/>
                          <a:sym typeface="Times New Roman"/>
                        </a:rPr>
                        <a:t>7</a:t>
                      </a:r>
                      <a:endParaRPr sz="1400" b="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n-US" sz="1400" dirty="0">
                          <a:latin typeface="Times New Roman" panose="02020603050405020304" pitchFamily="18" charset="0"/>
                          <a:cs typeface="Times New Roman" panose="02020603050405020304" pitchFamily="18" charset="0"/>
                        </a:rPr>
                        <a:t>Footy Forecast– Measuring Performance in Football</a:t>
                      </a:r>
                      <a:endParaRPr sz="1400" b="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rgbClr val="000000"/>
                        </a:buClr>
                        <a:buSzPts val="1400"/>
                        <a:buFont typeface="Arial"/>
                        <a:buNone/>
                      </a:pPr>
                      <a:r>
                        <a:rPr lang="en-IN" sz="1400" dirty="0">
                          <a:latin typeface="Times New Roman" panose="02020603050405020304" pitchFamily="18" charset="0"/>
                          <a:cs typeface="Times New Roman" panose="02020603050405020304" pitchFamily="18" charset="0"/>
                        </a:rPr>
                        <a:t>C. Rohra, M. Mangla, S. Asher, N. Agarwal and S. Desai</a:t>
                      </a:r>
                      <a:endParaRPr sz="1400" b="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None/>
                      </a:pPr>
                      <a:r>
                        <a:rPr lang="en-US" sz="1400" dirty="0">
                          <a:latin typeface="Times New Roman" panose="02020603050405020304" pitchFamily="18" charset="0"/>
                          <a:cs typeface="Times New Roman" panose="02020603050405020304" pitchFamily="18" charset="0"/>
                        </a:rPr>
                        <a:t>International Conference on Advanced Computing Technologies and Applications (ICACTA)</a:t>
                      </a:r>
                      <a:endParaRPr sz="1400" b="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IN" sz="1400" dirty="0">
                          <a:solidFill>
                            <a:schemeClr val="dk1"/>
                          </a:solidFill>
                          <a:latin typeface="Times New Roman" panose="02020603050405020304" pitchFamily="18" charset="0"/>
                          <a:ea typeface="Times New Roman"/>
                          <a:cs typeface="Times New Roman" panose="02020603050405020304" pitchFamily="18" charset="0"/>
                          <a:sym typeface="Times New Roman"/>
                        </a:rPr>
                        <a:t>2023</a:t>
                      </a:r>
                      <a:endParaRPr sz="1400" b="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39700" marR="270096" lvl="0" indent="0" algn="just" rtl="0">
                        <a:spcBef>
                          <a:spcPts val="0"/>
                        </a:spcBef>
                        <a:spcAft>
                          <a:spcPts val="0"/>
                        </a:spcAft>
                        <a:buSzPts val="1400"/>
                        <a:buFont typeface="Times New Roman"/>
                        <a:buNone/>
                      </a:pPr>
                      <a:r>
                        <a:rPr lang="en-IN" sz="1400" dirty="0">
                          <a:latin typeface="Times New Roman" panose="02020603050405020304" pitchFamily="18" charset="0"/>
                          <a:cs typeface="Times New Roman" panose="02020603050405020304" pitchFamily="18" charset="0"/>
                        </a:rPr>
                        <a:t>Performance analysis in football.</a:t>
                      </a:r>
                      <a:endParaRPr sz="1400" dirty="0">
                        <a:latin typeface="Times New Roman" panose="02020603050405020304" pitchFamily="18" charset="0"/>
                        <a:ea typeface="Times New Roman"/>
                        <a:cs typeface="Times New Roman" panose="02020603050405020304" pitchFamily="18" charset="0"/>
                        <a:sym typeface="Times New Roman"/>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650081">
                <a:tc>
                  <a:txBody>
                    <a:bodyPr/>
                    <a:lstStyle/>
                    <a:p>
                      <a:pPr marL="0" marR="0" lvl="0" indent="0" algn="l" rtl="0">
                        <a:lnSpc>
                          <a:spcPct val="100000"/>
                        </a:lnSpc>
                        <a:spcBef>
                          <a:spcPts val="0"/>
                        </a:spcBef>
                        <a:spcAft>
                          <a:spcPts val="0"/>
                        </a:spcAft>
                        <a:buNone/>
                      </a:pPr>
                      <a:r>
                        <a:rPr lang="en-IN"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8</a:t>
                      </a:r>
                      <a:endParaRPr sz="1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400" dirty="0">
                          <a:latin typeface="Times New Roman" panose="02020603050405020304" pitchFamily="18" charset="0"/>
                          <a:cs typeface="Times New Roman" panose="02020603050405020304" pitchFamily="18" charset="0"/>
                        </a:rPr>
                        <a:t>The Design Method of Intelligent Sports Information Management System,</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IN" sz="1400" dirty="0">
                          <a:latin typeface="Times New Roman" panose="02020603050405020304" pitchFamily="18" charset="0"/>
                          <a:cs typeface="Times New Roman" panose="02020603050405020304" pitchFamily="18" charset="0"/>
                        </a:rPr>
                        <a:t>H. Yu,</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400" dirty="0">
                          <a:latin typeface="Times New Roman" panose="02020603050405020304" pitchFamily="18" charset="0"/>
                          <a:cs typeface="Times New Roman" panose="02020603050405020304" pitchFamily="18" charset="0"/>
                        </a:rPr>
                        <a:t>International Conference on Evolutionary Algorithms and Soft Computing Techniques </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IN" sz="1400" dirty="0">
                          <a:latin typeface="Times New Roman" panose="02020603050405020304" pitchFamily="18" charset="0"/>
                          <a:ea typeface="Times New Roman"/>
                          <a:cs typeface="Times New Roman" panose="02020603050405020304" pitchFamily="18" charset="0"/>
                          <a:sym typeface="Times New Roman"/>
                        </a:rPr>
                        <a:t>2023</a:t>
                      </a:r>
                      <a:endParaRPr sz="1400" u="none" strike="noStrike" cap="none"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39700" marR="228942" lvl="0" indent="0" algn="just" rtl="0">
                        <a:lnSpc>
                          <a:spcPct val="115000"/>
                        </a:lnSpc>
                        <a:spcBef>
                          <a:spcPts val="0"/>
                        </a:spcBef>
                        <a:spcAft>
                          <a:spcPts val="0"/>
                        </a:spcAft>
                        <a:buSzPts val="1400"/>
                        <a:buFont typeface="Times New Roman"/>
                        <a:buNone/>
                      </a:pPr>
                      <a:r>
                        <a:rPr lang="en-US" sz="1400" dirty="0">
                          <a:latin typeface="Times New Roman" panose="02020603050405020304" pitchFamily="18" charset="0"/>
                          <a:cs typeface="Times New Roman" panose="02020603050405020304" pitchFamily="18" charset="0"/>
                        </a:rPr>
                        <a:t>Design and de velopment of intelligent sports information management systems.</a:t>
                      </a:r>
                      <a:endParaRPr sz="1400" dirty="0">
                        <a:latin typeface="Times New Roman" panose="02020603050405020304" pitchFamily="18" charset="0"/>
                        <a:ea typeface="Times New Roman"/>
                        <a:cs typeface="Times New Roman" panose="02020603050405020304" pitchFamily="18" charset="0"/>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1177</Words>
  <Application>Microsoft Office PowerPoint</Application>
  <PresentationFormat>On-screen Show (4:3)</PresentationFormat>
  <Paragraphs>198</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Wingdings</vt:lpstr>
      <vt:lpstr>Arial</vt:lpstr>
      <vt:lpstr>Times New Roman</vt:lpstr>
      <vt:lpstr>Noto Sans Symbols</vt:lpstr>
      <vt:lpstr>Constantia</vt:lpstr>
      <vt:lpstr>Garamond</vt:lpstr>
      <vt:lpstr>Calibri</vt:lpstr>
      <vt:lpstr>Simple Light</vt:lpstr>
      <vt:lpstr>PowerPoint Presentation</vt:lpstr>
      <vt:lpstr>Contents</vt:lpstr>
      <vt:lpstr>Problem Statement</vt:lpstr>
      <vt:lpstr>Aim and Objectives</vt:lpstr>
      <vt:lpstr>Introduction</vt:lpstr>
      <vt:lpstr>Literature Survey</vt:lpstr>
      <vt:lpstr>Literature Survey</vt:lpstr>
      <vt:lpstr>Literature Survey</vt:lpstr>
      <vt:lpstr>Literature Survey</vt:lpstr>
      <vt:lpstr>Literature Survey</vt:lpstr>
      <vt:lpstr>System Architecture of Proposed Work</vt:lpstr>
      <vt:lpstr>Methodology</vt:lpstr>
      <vt:lpstr>DESIGN AND MODELLING</vt:lpstr>
      <vt:lpstr>Activity Diagram of Proposed Work</vt:lpstr>
      <vt:lpstr>Use Case Diagram of Proposed Work</vt:lpstr>
      <vt:lpstr>Result and Discussion  </vt:lpstr>
      <vt:lpstr>Comparison between players  </vt:lpstr>
      <vt:lpstr>Best Player Selection </vt:lpstr>
      <vt:lpstr>Effectiveness by Speed</vt:lpstr>
      <vt:lpstr>Statistical Analysis </vt:lpstr>
      <vt:lpstr>Feedback for Players</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Deepak Rajput</cp:lastModifiedBy>
  <cp:revision>4</cp:revision>
  <dcterms:created xsi:type="dcterms:W3CDTF">2022-10-13T12:42:29Z</dcterms:created>
  <dcterms:modified xsi:type="dcterms:W3CDTF">2025-06-05T10:13:59Z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